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Barlow SemiBold"/>
      <p:regular r:id="rId31"/>
      <p:bold r:id="rId32"/>
      <p:italic r:id="rId33"/>
      <p:boldItalic r:id="rId34"/>
    </p:embeddedFont>
    <p:embeddedFont>
      <p:font typeface="Barlow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hU38tRr40u6Dq5ReuEJ9w19rhV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rlow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BarlowSemiBold-italic.fntdata"/><Relationship Id="rId10" Type="http://schemas.openxmlformats.org/officeDocument/2006/relationships/slide" Target="slides/slide5.xml"/><Relationship Id="rId32" Type="http://schemas.openxmlformats.org/officeDocument/2006/relationships/font" Target="fonts/BarlowSemiBold-bold.fntdata"/><Relationship Id="rId13" Type="http://schemas.openxmlformats.org/officeDocument/2006/relationships/slide" Target="slides/slide8.xml"/><Relationship Id="rId35" Type="http://schemas.openxmlformats.org/officeDocument/2006/relationships/font" Target="fonts/Barlow-regular.fntdata"/><Relationship Id="rId12" Type="http://schemas.openxmlformats.org/officeDocument/2006/relationships/slide" Target="slides/slide7.xml"/><Relationship Id="rId34" Type="http://schemas.openxmlformats.org/officeDocument/2006/relationships/font" Target="fonts/Barlow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Barlow-italic.fntdata"/><Relationship Id="rId14" Type="http://schemas.openxmlformats.org/officeDocument/2006/relationships/slide" Target="slides/slide9.xml"/><Relationship Id="rId36" Type="http://schemas.openxmlformats.org/officeDocument/2006/relationships/font" Target="fonts/Barlow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Barlow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47" name="Google Shape;247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6" name="Google Shape;286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7" name="Google Shape;287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89" name="Google Shape;289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0" name="Google Shape;290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0" name="Google Shape;300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01" name="Google Shape;301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03" name="Google Shape;303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4" name="Google Shape;304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0" name="Google Shape;310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1" name="Google Shape;311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13" name="Google Shape;313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4" name="Google Shape;314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3" name="Google Shape;323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4" name="Google Shape;324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26" name="Google Shape;326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6" name="Google Shape;336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7" name="Google Shape;337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39" name="Google Shape;339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0" name="Google Shape;340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7" name="Google Shape;347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8" name="Google Shape;348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50" name="Google Shape;350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1" name="Google Shape;351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60" name="Google Shape;360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2" name="Google Shape;372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3" name="Google Shape;373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75" name="Google Shape;375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76" name="Google Shape;376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5" name="Google Shape;405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6" name="Google Shape;406;p1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08" name="Google Shape;408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2" name="Google Shape;102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03" name="Google Shape;103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05" name="Google Shape;105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27" name="Google Shape;427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8" name="Google Shape;428;p2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30" name="Google Shape;430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31" name="Google Shape;431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3" name="Google Shape;453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54" name="Google Shape;454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56" name="Google Shape;456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57" name="Google Shape;457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3" name="Google Shape;473;p2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74" name="Google Shape;474;p2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76" name="Google Shape;476;p2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77" name="Google Shape;477;p2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0" name="Google Shape;490;p2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91" name="Google Shape;491;p2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493" name="Google Shape;493;p2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94" name="Google Shape;494;p2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28" name="Google Shape;528;p2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529" name="Google Shape;529;p2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531" name="Google Shape;531;p2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532" name="Google Shape;532;p2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5" name="Google Shape;14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6" name="Google Shape;14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48" name="Google Shape;14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49" name="Google Shape;14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1" name="Google Shape;161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2" name="Google Shape;162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64" name="Google Shape;164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5" name="Google Shape;165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7" name="Google Shape;1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8" name="Google Shape;1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180" name="Google Shape;1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81" name="Google Shape;1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4" name="Google Shape;204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5" name="Google Shape;205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07" name="Google Shape;207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8" name="Google Shape;208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224" name="Google Shape;224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11" Type="http://schemas.openxmlformats.org/officeDocument/2006/relationships/image" Target="../media/image19.png"/><Relationship Id="rId10" Type="http://schemas.openxmlformats.org/officeDocument/2006/relationships/image" Target="../media/image22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Relationship Id="rId7" Type="http://schemas.openxmlformats.org/officeDocument/2006/relationships/image" Target="../media/image28.jpg"/><Relationship Id="rId8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11" Type="http://schemas.openxmlformats.org/officeDocument/2006/relationships/image" Target="../media/image40.jpg"/><Relationship Id="rId10" Type="http://schemas.openxmlformats.org/officeDocument/2006/relationships/image" Target="../media/image38.jpg"/><Relationship Id="rId12" Type="http://schemas.openxmlformats.org/officeDocument/2006/relationships/image" Target="../media/image41.jpg"/><Relationship Id="rId9" Type="http://schemas.openxmlformats.org/officeDocument/2006/relationships/image" Target="../media/image39.jpg"/><Relationship Id="rId5" Type="http://schemas.openxmlformats.org/officeDocument/2006/relationships/image" Target="../media/image27.png"/><Relationship Id="rId6" Type="http://schemas.openxmlformats.org/officeDocument/2006/relationships/image" Target="../media/image46.png"/><Relationship Id="rId7" Type="http://schemas.openxmlformats.org/officeDocument/2006/relationships/image" Target="../media/image37.jpg"/><Relationship Id="rId8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3834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95" name="Google Shape;95;p1"/>
          <p:cNvSpPr/>
          <p:nvPr/>
        </p:nvSpPr>
        <p:spPr>
          <a:xfrm>
            <a:off x="5607369" y="1365529"/>
            <a:ext cx="11362320" cy="7555943"/>
          </a:xfrm>
          <a:custGeom>
            <a:rect b="b" l="l" r="r" t="t"/>
            <a:pathLst>
              <a:path extrusionOk="0" h="7555943" w="11362320">
                <a:moveTo>
                  <a:pt x="0" y="0"/>
                </a:moveTo>
                <a:lnTo>
                  <a:pt x="11362320" y="0"/>
                </a:lnTo>
                <a:lnTo>
                  <a:pt x="11362320" y="7555942"/>
                </a:lnTo>
                <a:lnTo>
                  <a:pt x="0" y="755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2776" l="0" r="0" t="-62778"/>
            </a:stretch>
          </a:blipFill>
          <a:ln>
            <a:noFill/>
          </a:ln>
        </p:spPr>
      </p:sp>
      <p:grpSp>
        <p:nvGrpSpPr>
          <p:cNvPr id="96" name="Google Shape;96;p1"/>
          <p:cNvGrpSpPr/>
          <p:nvPr/>
        </p:nvGrpSpPr>
        <p:grpSpPr>
          <a:xfrm>
            <a:off x="723248" y="1996761"/>
            <a:ext cx="6982269" cy="6293479"/>
            <a:chOff x="0" y="0"/>
            <a:chExt cx="9309692" cy="8391305"/>
          </a:xfrm>
        </p:grpSpPr>
        <p:sp>
          <p:nvSpPr>
            <p:cNvPr id="97" name="Google Shape;97;p1"/>
            <p:cNvSpPr/>
            <p:nvPr/>
          </p:nvSpPr>
          <p:spPr>
            <a:xfrm>
              <a:off x="0" y="0"/>
              <a:ext cx="9309692" cy="8391305"/>
            </a:xfrm>
            <a:prstGeom prst="rect">
              <a:avLst/>
            </a:prstGeom>
            <a:solidFill>
              <a:srgbClr val="3834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524778" y="609216"/>
              <a:ext cx="8260200" cy="449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800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Earth Alert: Sistema de Alerta Temprana</a:t>
              </a:r>
              <a:endParaRPr sz="100"/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524778" y="7254404"/>
              <a:ext cx="8260135" cy="5943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0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por Nicolás Palma y Miguel Montenegro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250" name="Google Shape;25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</p:sp>
      <p:sp>
        <p:nvSpPr>
          <p:cNvPr descr="preencoded.png" id="252" name="Google Shape;252;p10"/>
          <p:cNvSpPr/>
          <p:nvPr/>
        </p:nvSpPr>
        <p:spPr>
          <a:xfrm>
            <a:off x="16049019" y="9686925"/>
            <a:ext cx="2153256" cy="514350"/>
          </a:xfrm>
          <a:custGeom>
            <a:rect b="b" l="l" r="r" t="t"/>
            <a:pathLst>
              <a:path extrusionOk="0"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10"/>
          <p:cNvSpPr txBox="1"/>
          <p:nvPr/>
        </p:nvSpPr>
        <p:spPr>
          <a:xfrm>
            <a:off x="992238" y="1005185"/>
            <a:ext cx="9352359" cy="100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Cronograma del proyecto</a:t>
            </a:r>
            <a:endParaRPr/>
          </a:p>
        </p:txBody>
      </p:sp>
      <p:sp>
        <p:nvSpPr>
          <p:cNvPr id="254" name="Google Shape;254;p10"/>
          <p:cNvSpPr/>
          <p:nvPr/>
        </p:nvSpPr>
        <p:spPr>
          <a:xfrm>
            <a:off x="992238" y="5869930"/>
            <a:ext cx="16303561" cy="38100"/>
          </a:xfrm>
          <a:custGeom>
            <a:rect b="b" l="l" r="r" t="t"/>
            <a:pathLst>
              <a:path extrusionOk="0" h="50800" w="21738082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lnTo>
                  <a:pt x="21712682" y="0"/>
                </a:lnTo>
                <a:cubicBezTo>
                  <a:pt x="21726652" y="0"/>
                  <a:pt x="21738082" y="11430"/>
                  <a:pt x="21738082" y="25400"/>
                </a:cubicBezTo>
                <a:cubicBezTo>
                  <a:pt x="21738082" y="39370"/>
                  <a:pt x="21726652" y="50800"/>
                  <a:pt x="21712682" y="50800"/>
                </a:cubicBezTo>
                <a:lnTo>
                  <a:pt x="25400" y="50800"/>
                </a:lnTo>
                <a:cubicBezTo>
                  <a:pt x="11430" y="50800"/>
                  <a:pt x="0" y="39370"/>
                  <a:pt x="0" y="25400"/>
                </a:cubicBezTo>
                <a:close/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"/>
          <p:cNvSpPr/>
          <p:nvPr/>
        </p:nvSpPr>
        <p:spPr>
          <a:xfrm>
            <a:off x="4148732" y="4877692"/>
            <a:ext cx="38100" cy="992219"/>
          </a:xfrm>
          <a:custGeom>
            <a:rect b="b" l="l" r="r" t="t"/>
            <a:pathLst>
              <a:path extrusionOk="0" h="132295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1297559"/>
                </a:lnTo>
                <a:cubicBezTo>
                  <a:pt x="50800" y="1311529"/>
                  <a:pt x="39370" y="1322959"/>
                  <a:pt x="25400" y="1322959"/>
                </a:cubicBezTo>
                <a:cubicBezTo>
                  <a:pt x="11430" y="1322959"/>
                  <a:pt x="0" y="1311529"/>
                  <a:pt x="0" y="1297559"/>
                </a:cubicBezTo>
                <a:close/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0"/>
          <p:cNvGrpSpPr/>
          <p:nvPr/>
        </p:nvGrpSpPr>
        <p:grpSpPr>
          <a:xfrm>
            <a:off x="3842891" y="5545038"/>
            <a:ext cx="649796" cy="649796"/>
            <a:chOff x="0" y="0"/>
            <a:chExt cx="866394" cy="866394"/>
          </a:xfrm>
        </p:grpSpPr>
        <p:sp>
          <p:nvSpPr>
            <p:cNvPr id="257" name="Google Shape;257;p10"/>
            <p:cNvSpPr/>
            <p:nvPr/>
          </p:nvSpPr>
          <p:spPr>
            <a:xfrm>
              <a:off x="7874" y="8001"/>
              <a:ext cx="850519" cy="850392"/>
            </a:xfrm>
            <a:custGeom>
              <a:rect b="b" l="l" r="r" t="t"/>
              <a:pathLst>
                <a:path extrusionOk="0"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0" y="0"/>
              <a:ext cx="866394" cy="866394"/>
            </a:xfrm>
            <a:custGeom>
              <a:rect b="b" l="l" r="r" t="t"/>
              <a:pathLst>
                <a:path extrusionOk="0"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10"/>
          <p:cNvSpPr txBox="1"/>
          <p:nvPr/>
        </p:nvSpPr>
        <p:spPr>
          <a:xfrm>
            <a:off x="4072830" y="5647730"/>
            <a:ext cx="189756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D435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1</a:t>
            </a:r>
            <a:endParaRPr/>
          </a:p>
        </p:txBody>
      </p:sp>
      <p:sp>
        <p:nvSpPr>
          <p:cNvPr id="260" name="Google Shape;260;p10"/>
          <p:cNvSpPr txBox="1"/>
          <p:nvPr/>
        </p:nvSpPr>
        <p:spPr>
          <a:xfrm>
            <a:off x="2266355" y="2543919"/>
            <a:ext cx="3802856" cy="43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Análisis de requisitos</a:t>
            </a:r>
            <a:endParaRPr/>
          </a:p>
        </p:txBody>
      </p:sp>
      <p:sp>
        <p:nvSpPr>
          <p:cNvPr id="261" name="Google Shape;261;p10"/>
          <p:cNvSpPr txBox="1"/>
          <p:nvPr/>
        </p:nvSpPr>
        <p:spPr>
          <a:xfrm>
            <a:off x="1275755" y="3080742"/>
            <a:ext cx="5784205" cy="980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Revisión detallada de las necesidades del cliente y definición de los objetivos clave del proyecto.</a:t>
            </a:r>
            <a:endParaRPr/>
          </a:p>
        </p:txBody>
      </p:sp>
      <p:sp>
        <p:nvSpPr>
          <p:cNvPr id="262" name="Google Shape;262;p10"/>
          <p:cNvSpPr/>
          <p:nvPr/>
        </p:nvSpPr>
        <p:spPr>
          <a:xfrm>
            <a:off x="7466111" y="5869930"/>
            <a:ext cx="38100" cy="992219"/>
          </a:xfrm>
          <a:custGeom>
            <a:rect b="b" l="l" r="r" t="t"/>
            <a:pathLst>
              <a:path extrusionOk="0" h="132295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1297559"/>
                </a:lnTo>
                <a:cubicBezTo>
                  <a:pt x="50800" y="1311529"/>
                  <a:pt x="39370" y="1322959"/>
                  <a:pt x="25400" y="1322959"/>
                </a:cubicBezTo>
                <a:cubicBezTo>
                  <a:pt x="11430" y="1322959"/>
                  <a:pt x="0" y="1311529"/>
                  <a:pt x="0" y="1297559"/>
                </a:cubicBezTo>
                <a:close/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10"/>
          <p:cNvGrpSpPr/>
          <p:nvPr/>
        </p:nvGrpSpPr>
        <p:grpSpPr>
          <a:xfrm>
            <a:off x="7160269" y="5545038"/>
            <a:ext cx="649796" cy="649796"/>
            <a:chOff x="0" y="0"/>
            <a:chExt cx="866394" cy="866394"/>
          </a:xfrm>
        </p:grpSpPr>
        <p:sp>
          <p:nvSpPr>
            <p:cNvPr id="264" name="Google Shape;264;p10"/>
            <p:cNvSpPr/>
            <p:nvPr/>
          </p:nvSpPr>
          <p:spPr>
            <a:xfrm>
              <a:off x="7874" y="8001"/>
              <a:ext cx="850519" cy="850392"/>
            </a:xfrm>
            <a:custGeom>
              <a:rect b="b" l="l" r="r" t="t"/>
              <a:pathLst>
                <a:path extrusionOk="0"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0" y="0"/>
              <a:ext cx="866394" cy="866394"/>
            </a:xfrm>
            <a:custGeom>
              <a:rect b="b" l="l" r="r" t="t"/>
              <a:pathLst>
                <a:path extrusionOk="0"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10"/>
          <p:cNvSpPr txBox="1"/>
          <p:nvPr/>
        </p:nvSpPr>
        <p:spPr>
          <a:xfrm>
            <a:off x="7354192" y="5647730"/>
            <a:ext cx="261938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D435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</a:t>
            </a:r>
            <a:endParaRPr/>
          </a:p>
        </p:txBody>
      </p:sp>
      <p:sp>
        <p:nvSpPr>
          <p:cNvPr id="267" name="Google Shape;267;p10"/>
          <p:cNvSpPr txBox="1"/>
          <p:nvPr/>
        </p:nvSpPr>
        <p:spPr>
          <a:xfrm>
            <a:off x="5418684" y="7069634"/>
            <a:ext cx="4132957" cy="433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Diseño de arquitectura</a:t>
            </a:r>
            <a:endParaRPr/>
          </a:p>
        </p:txBody>
      </p:sp>
      <p:sp>
        <p:nvSpPr>
          <p:cNvPr id="268" name="Google Shape;268;p10"/>
          <p:cNvSpPr txBox="1"/>
          <p:nvPr/>
        </p:nvSpPr>
        <p:spPr>
          <a:xfrm>
            <a:off x="4593134" y="7606456"/>
            <a:ext cx="5784205" cy="980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Planificación de la estructura y flujo del sistema, teniendo en cuenta los requisitos técnicos.</a:t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10783491" y="4877692"/>
            <a:ext cx="38100" cy="992219"/>
          </a:xfrm>
          <a:custGeom>
            <a:rect b="b" l="l" r="r" t="t"/>
            <a:pathLst>
              <a:path extrusionOk="0" h="132295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1297559"/>
                </a:lnTo>
                <a:cubicBezTo>
                  <a:pt x="50800" y="1311529"/>
                  <a:pt x="39370" y="1322959"/>
                  <a:pt x="25400" y="1322959"/>
                </a:cubicBezTo>
                <a:cubicBezTo>
                  <a:pt x="11430" y="1322959"/>
                  <a:pt x="0" y="1311529"/>
                  <a:pt x="0" y="1297559"/>
                </a:cubicBezTo>
                <a:close/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0"/>
          <p:cNvGrpSpPr/>
          <p:nvPr/>
        </p:nvGrpSpPr>
        <p:grpSpPr>
          <a:xfrm>
            <a:off x="10477649" y="5545038"/>
            <a:ext cx="649796" cy="649796"/>
            <a:chOff x="0" y="0"/>
            <a:chExt cx="866394" cy="866394"/>
          </a:xfrm>
        </p:grpSpPr>
        <p:sp>
          <p:nvSpPr>
            <p:cNvPr id="271" name="Google Shape;271;p10"/>
            <p:cNvSpPr/>
            <p:nvPr/>
          </p:nvSpPr>
          <p:spPr>
            <a:xfrm>
              <a:off x="7874" y="8001"/>
              <a:ext cx="850519" cy="850392"/>
            </a:xfrm>
            <a:custGeom>
              <a:rect b="b" l="l" r="r" t="t"/>
              <a:pathLst>
                <a:path extrusionOk="0"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0" y="0"/>
              <a:ext cx="866394" cy="866394"/>
            </a:xfrm>
            <a:custGeom>
              <a:rect b="b" l="l" r="r" t="t"/>
              <a:pathLst>
                <a:path extrusionOk="0"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0"/>
          <p:cNvSpPr txBox="1"/>
          <p:nvPr/>
        </p:nvSpPr>
        <p:spPr>
          <a:xfrm rot="60000">
            <a:off x="10487497" y="5650856"/>
            <a:ext cx="668354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D435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2.2</a:t>
            </a:r>
            <a:endParaRPr/>
          </a:p>
        </p:txBody>
      </p:sp>
      <p:sp>
        <p:nvSpPr>
          <p:cNvPr id="274" name="Google Shape;274;p10"/>
          <p:cNvSpPr txBox="1"/>
          <p:nvPr/>
        </p:nvSpPr>
        <p:spPr>
          <a:xfrm>
            <a:off x="9030592" y="2534394"/>
            <a:ext cx="354404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D435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Desarrollo</a:t>
            </a:r>
            <a:endParaRPr/>
          </a:p>
        </p:txBody>
      </p:sp>
      <p:sp>
        <p:nvSpPr>
          <p:cNvPr id="275" name="Google Shape;275;p10"/>
          <p:cNvSpPr txBox="1"/>
          <p:nvPr/>
        </p:nvSpPr>
        <p:spPr>
          <a:xfrm>
            <a:off x="7910512" y="3080742"/>
            <a:ext cx="5784205" cy="980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Implementación de las funcionalidades y características clave de la aplicación web y móvil.</a:t>
            </a: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14100870" y="5869930"/>
            <a:ext cx="38100" cy="992219"/>
          </a:xfrm>
          <a:custGeom>
            <a:rect b="b" l="l" r="r" t="t"/>
            <a:pathLst>
              <a:path extrusionOk="0" h="1322959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1297559"/>
                </a:lnTo>
                <a:cubicBezTo>
                  <a:pt x="50800" y="1311529"/>
                  <a:pt x="39370" y="1322959"/>
                  <a:pt x="25400" y="1322959"/>
                </a:cubicBezTo>
                <a:cubicBezTo>
                  <a:pt x="11430" y="1322959"/>
                  <a:pt x="0" y="1311529"/>
                  <a:pt x="0" y="1297559"/>
                </a:cubicBezTo>
                <a:close/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0"/>
          <p:cNvGrpSpPr/>
          <p:nvPr/>
        </p:nvGrpSpPr>
        <p:grpSpPr>
          <a:xfrm>
            <a:off x="13795028" y="5545038"/>
            <a:ext cx="649796" cy="649796"/>
            <a:chOff x="0" y="0"/>
            <a:chExt cx="866394" cy="866394"/>
          </a:xfrm>
        </p:grpSpPr>
        <p:sp>
          <p:nvSpPr>
            <p:cNvPr id="278" name="Google Shape;278;p10"/>
            <p:cNvSpPr/>
            <p:nvPr/>
          </p:nvSpPr>
          <p:spPr>
            <a:xfrm>
              <a:off x="7874" y="8001"/>
              <a:ext cx="850519" cy="850392"/>
            </a:xfrm>
            <a:custGeom>
              <a:rect b="b" l="l" r="r" t="t"/>
              <a:pathLst>
                <a:path extrusionOk="0"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0" y="0"/>
              <a:ext cx="866394" cy="866394"/>
            </a:xfrm>
            <a:custGeom>
              <a:rect b="b" l="l" r="r" t="t"/>
              <a:pathLst>
                <a:path extrusionOk="0"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10"/>
          <p:cNvSpPr txBox="1"/>
          <p:nvPr/>
        </p:nvSpPr>
        <p:spPr>
          <a:xfrm>
            <a:off x="13995499" y="5647730"/>
            <a:ext cx="24884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1D4355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3</a:t>
            </a:r>
            <a:endParaRPr/>
          </a:p>
        </p:txBody>
      </p:sp>
      <p:sp>
        <p:nvSpPr>
          <p:cNvPr id="281" name="Google Shape;281;p10"/>
          <p:cNvSpPr txBox="1"/>
          <p:nvPr/>
        </p:nvSpPr>
        <p:spPr>
          <a:xfrm>
            <a:off x="12227719" y="7069634"/>
            <a:ext cx="3784401" cy="44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36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Pruebas y despliegue</a:t>
            </a:r>
            <a:endParaRPr/>
          </a:p>
        </p:txBody>
      </p:sp>
      <p:sp>
        <p:nvSpPr>
          <p:cNvPr id="282" name="Google Shape;282;p10"/>
          <p:cNvSpPr txBox="1"/>
          <p:nvPr/>
        </p:nvSpPr>
        <p:spPr>
          <a:xfrm>
            <a:off x="11227891" y="7606456"/>
            <a:ext cx="5784205" cy="980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95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Evaluación exhaustiva del sistema y puesta en marcha del proyecto en el entorno de producción.</a:t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>
            <a:off x="15419071" y="9390697"/>
            <a:ext cx="3117533" cy="1087755"/>
          </a:xfrm>
          <a:custGeom>
            <a:rect b="b" l="l" r="r" t="t"/>
            <a:pathLst>
              <a:path extrusionOk="0" h="1450340" w="4156710">
                <a:moveTo>
                  <a:pt x="619760" y="7620"/>
                </a:moveTo>
                <a:cubicBezTo>
                  <a:pt x="2616200" y="289560"/>
                  <a:pt x="3133090" y="299720"/>
                  <a:pt x="3394710" y="328930"/>
                </a:cubicBezTo>
                <a:cubicBezTo>
                  <a:pt x="3520440" y="342900"/>
                  <a:pt x="3594100" y="353060"/>
                  <a:pt x="3675380" y="370840"/>
                </a:cubicBezTo>
                <a:cubicBezTo>
                  <a:pt x="3738880" y="384810"/>
                  <a:pt x="3792220" y="393700"/>
                  <a:pt x="3844290" y="419100"/>
                </a:cubicBezTo>
                <a:cubicBezTo>
                  <a:pt x="3895090" y="443230"/>
                  <a:pt x="3945890" y="477520"/>
                  <a:pt x="3987800" y="516890"/>
                </a:cubicBezTo>
                <a:cubicBezTo>
                  <a:pt x="4028440" y="557530"/>
                  <a:pt x="4065270" y="605790"/>
                  <a:pt x="4091940" y="656590"/>
                </a:cubicBezTo>
                <a:cubicBezTo>
                  <a:pt x="4118610" y="708660"/>
                  <a:pt x="4137660" y="765810"/>
                  <a:pt x="4146550" y="822960"/>
                </a:cubicBezTo>
                <a:cubicBezTo>
                  <a:pt x="4155440" y="880110"/>
                  <a:pt x="4155440" y="941070"/>
                  <a:pt x="4146550" y="998220"/>
                </a:cubicBezTo>
                <a:cubicBezTo>
                  <a:pt x="4136390" y="1054100"/>
                  <a:pt x="4116070" y="1112520"/>
                  <a:pt x="4089400" y="1163320"/>
                </a:cubicBezTo>
                <a:cubicBezTo>
                  <a:pt x="4061460" y="1212850"/>
                  <a:pt x="4024630" y="1262380"/>
                  <a:pt x="3982720" y="1301750"/>
                </a:cubicBezTo>
                <a:cubicBezTo>
                  <a:pt x="3940810" y="1339850"/>
                  <a:pt x="3890010" y="1374140"/>
                  <a:pt x="3837940" y="1398270"/>
                </a:cubicBezTo>
                <a:cubicBezTo>
                  <a:pt x="3784600" y="1422400"/>
                  <a:pt x="3726180" y="1437640"/>
                  <a:pt x="3669030" y="1443990"/>
                </a:cubicBezTo>
                <a:cubicBezTo>
                  <a:pt x="3611880" y="1450340"/>
                  <a:pt x="3550920" y="1446530"/>
                  <a:pt x="3495040" y="1433830"/>
                </a:cubicBezTo>
                <a:cubicBezTo>
                  <a:pt x="3437890" y="1421130"/>
                  <a:pt x="3382010" y="1397000"/>
                  <a:pt x="3332480" y="1367790"/>
                </a:cubicBezTo>
                <a:cubicBezTo>
                  <a:pt x="3284220" y="1337310"/>
                  <a:pt x="3237230" y="1297940"/>
                  <a:pt x="3200400" y="1253490"/>
                </a:cubicBezTo>
                <a:cubicBezTo>
                  <a:pt x="3163570" y="1209040"/>
                  <a:pt x="3131820" y="1156970"/>
                  <a:pt x="3111500" y="1103630"/>
                </a:cubicBezTo>
                <a:cubicBezTo>
                  <a:pt x="3089910" y="1050290"/>
                  <a:pt x="3077210" y="990600"/>
                  <a:pt x="3074670" y="932180"/>
                </a:cubicBezTo>
                <a:cubicBezTo>
                  <a:pt x="3072130" y="875030"/>
                  <a:pt x="3078480" y="814070"/>
                  <a:pt x="3094990" y="759460"/>
                </a:cubicBezTo>
                <a:cubicBezTo>
                  <a:pt x="3110230" y="703580"/>
                  <a:pt x="3136900" y="648970"/>
                  <a:pt x="3168650" y="600710"/>
                </a:cubicBezTo>
                <a:cubicBezTo>
                  <a:pt x="3201670" y="553720"/>
                  <a:pt x="3243580" y="509270"/>
                  <a:pt x="3290570" y="474980"/>
                </a:cubicBezTo>
                <a:cubicBezTo>
                  <a:pt x="3336290" y="440690"/>
                  <a:pt x="3390900" y="412750"/>
                  <a:pt x="3445510" y="393700"/>
                </a:cubicBezTo>
                <a:cubicBezTo>
                  <a:pt x="3498850" y="375920"/>
                  <a:pt x="3559810" y="367030"/>
                  <a:pt x="3616960" y="367030"/>
                </a:cubicBezTo>
                <a:cubicBezTo>
                  <a:pt x="3675380" y="367030"/>
                  <a:pt x="3735070" y="378460"/>
                  <a:pt x="3789680" y="396240"/>
                </a:cubicBezTo>
                <a:cubicBezTo>
                  <a:pt x="3844290" y="415290"/>
                  <a:pt x="3897630" y="444500"/>
                  <a:pt x="3943350" y="478790"/>
                </a:cubicBezTo>
                <a:cubicBezTo>
                  <a:pt x="3989070" y="514350"/>
                  <a:pt x="4030980" y="558800"/>
                  <a:pt x="4062730" y="607060"/>
                </a:cubicBezTo>
                <a:cubicBezTo>
                  <a:pt x="4094480" y="655320"/>
                  <a:pt x="4119880" y="709930"/>
                  <a:pt x="4135120" y="765810"/>
                </a:cubicBezTo>
                <a:cubicBezTo>
                  <a:pt x="4150360" y="821690"/>
                  <a:pt x="4156710" y="882650"/>
                  <a:pt x="4152900" y="939800"/>
                </a:cubicBezTo>
                <a:cubicBezTo>
                  <a:pt x="4149090" y="996950"/>
                  <a:pt x="4135120" y="1056640"/>
                  <a:pt x="4113530" y="1109980"/>
                </a:cubicBezTo>
                <a:cubicBezTo>
                  <a:pt x="4091940" y="1163320"/>
                  <a:pt x="4060190" y="1215390"/>
                  <a:pt x="4023360" y="1258570"/>
                </a:cubicBezTo>
                <a:cubicBezTo>
                  <a:pt x="3985260" y="1303020"/>
                  <a:pt x="3938270" y="1342390"/>
                  <a:pt x="3888740" y="1371600"/>
                </a:cubicBezTo>
                <a:cubicBezTo>
                  <a:pt x="3839210" y="1400810"/>
                  <a:pt x="3782060" y="1422400"/>
                  <a:pt x="3726180" y="1435100"/>
                </a:cubicBezTo>
                <a:cubicBezTo>
                  <a:pt x="3670300" y="1446530"/>
                  <a:pt x="3620770" y="1446530"/>
                  <a:pt x="3552190" y="1442720"/>
                </a:cubicBezTo>
                <a:cubicBezTo>
                  <a:pt x="3451860" y="1437640"/>
                  <a:pt x="3318510" y="1397000"/>
                  <a:pt x="3181350" y="1384300"/>
                </a:cubicBezTo>
                <a:cubicBezTo>
                  <a:pt x="3014980" y="1367790"/>
                  <a:pt x="2813050" y="1380490"/>
                  <a:pt x="2626360" y="1369060"/>
                </a:cubicBezTo>
                <a:cubicBezTo>
                  <a:pt x="2434590" y="1357630"/>
                  <a:pt x="2286000" y="1342390"/>
                  <a:pt x="2045970" y="1311910"/>
                </a:cubicBezTo>
                <a:cubicBezTo>
                  <a:pt x="1647190" y="1263650"/>
                  <a:pt x="692150" y="1125220"/>
                  <a:pt x="461010" y="1075690"/>
                </a:cubicBezTo>
                <a:cubicBezTo>
                  <a:pt x="394970" y="1061720"/>
                  <a:pt x="374650" y="1057910"/>
                  <a:pt x="335280" y="1041400"/>
                </a:cubicBezTo>
                <a:cubicBezTo>
                  <a:pt x="295910" y="1024890"/>
                  <a:pt x="256540" y="1003300"/>
                  <a:pt x="222250" y="977900"/>
                </a:cubicBezTo>
                <a:cubicBezTo>
                  <a:pt x="186690" y="952500"/>
                  <a:pt x="154940" y="922020"/>
                  <a:pt x="127000" y="889000"/>
                </a:cubicBezTo>
                <a:cubicBezTo>
                  <a:pt x="99060" y="855980"/>
                  <a:pt x="74930" y="817880"/>
                  <a:pt x="55880" y="779780"/>
                </a:cubicBezTo>
                <a:cubicBezTo>
                  <a:pt x="36830" y="740410"/>
                  <a:pt x="21590" y="698500"/>
                  <a:pt x="12700" y="656590"/>
                </a:cubicBezTo>
                <a:cubicBezTo>
                  <a:pt x="3810" y="614680"/>
                  <a:pt x="0" y="570230"/>
                  <a:pt x="1270" y="527050"/>
                </a:cubicBezTo>
                <a:cubicBezTo>
                  <a:pt x="2540" y="483870"/>
                  <a:pt x="8890" y="439420"/>
                  <a:pt x="20320" y="398780"/>
                </a:cubicBezTo>
                <a:cubicBezTo>
                  <a:pt x="31750" y="356870"/>
                  <a:pt x="48260" y="316230"/>
                  <a:pt x="69850" y="278130"/>
                </a:cubicBezTo>
                <a:cubicBezTo>
                  <a:pt x="90170" y="240030"/>
                  <a:pt x="116840" y="204470"/>
                  <a:pt x="146050" y="172720"/>
                </a:cubicBezTo>
                <a:cubicBezTo>
                  <a:pt x="175260" y="142240"/>
                  <a:pt x="209550" y="113030"/>
                  <a:pt x="246380" y="88900"/>
                </a:cubicBezTo>
                <a:cubicBezTo>
                  <a:pt x="281940" y="66040"/>
                  <a:pt x="322580" y="45720"/>
                  <a:pt x="363220" y="31750"/>
                </a:cubicBezTo>
                <a:cubicBezTo>
                  <a:pt x="403860" y="17780"/>
                  <a:pt x="447040" y="8890"/>
                  <a:pt x="490220" y="5080"/>
                </a:cubicBezTo>
                <a:cubicBezTo>
                  <a:pt x="533400" y="0"/>
                  <a:pt x="619760" y="7620"/>
                  <a:pt x="619760" y="7620"/>
                </a:cubicBezTo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365B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293" name="Google Shape;293;p11"/>
          <p:cNvSpPr/>
          <p:nvPr/>
        </p:nvSpPr>
        <p:spPr>
          <a:xfrm>
            <a:off x="1613056" y="1771981"/>
            <a:ext cx="6799321" cy="7486319"/>
          </a:xfrm>
          <a:custGeom>
            <a:rect b="b" l="l" r="r" t="t"/>
            <a:pathLst>
              <a:path extrusionOk="0" h="7486319" w="6799321">
                <a:moveTo>
                  <a:pt x="0" y="0"/>
                </a:moveTo>
                <a:lnTo>
                  <a:pt x="6799321" y="0"/>
                </a:lnTo>
                <a:lnTo>
                  <a:pt x="679932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8114" l="0" r="0" t="-18115"/>
            </a:stretch>
          </a:blipFill>
          <a:ln>
            <a:noFill/>
          </a:ln>
        </p:spPr>
      </p:sp>
      <p:grpSp>
        <p:nvGrpSpPr>
          <p:cNvPr id="294" name="Google Shape;294;p11"/>
          <p:cNvGrpSpPr/>
          <p:nvPr/>
        </p:nvGrpSpPr>
        <p:grpSpPr>
          <a:xfrm>
            <a:off x="9871822" y="592439"/>
            <a:ext cx="7387478" cy="9408207"/>
            <a:chOff x="0" y="-9525"/>
            <a:chExt cx="9849971" cy="12544275"/>
          </a:xfrm>
        </p:grpSpPr>
        <p:sp>
          <p:nvSpPr>
            <p:cNvPr id="295" name="Google Shape;295;p11"/>
            <p:cNvSpPr txBox="1"/>
            <p:nvPr/>
          </p:nvSpPr>
          <p:spPr>
            <a:xfrm>
              <a:off x="0" y="-9525"/>
              <a:ext cx="9849971" cy="6156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Arquitectura de Software</a:t>
              </a:r>
              <a:endParaRPr/>
            </a:p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Modelo de vistas 4+1</a:t>
              </a:r>
              <a:endParaRPr/>
            </a:p>
          </p:txBody>
        </p:sp>
        <p:sp>
          <p:nvSpPr>
            <p:cNvPr id="296" name="Google Shape;296;p11"/>
            <p:cNvSpPr txBox="1"/>
            <p:nvPr/>
          </p:nvSpPr>
          <p:spPr>
            <a:xfrm>
              <a:off x="0" y="6731000"/>
              <a:ext cx="9055500" cy="25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61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La arquitectura de software de Earth Alert se compone de una aplicación web y móvil integradas con una api que se conecta directamente con nuestra base de datos en nuestro propio servidor por lo que todos los datos </a:t>
              </a:r>
              <a:r>
                <a:rPr lang="en-US" sz="2161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están</a:t>
              </a:r>
              <a:r>
                <a:rPr b="0" i="0" lang="en-US" sz="2161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 centralizados.</a:t>
              </a:r>
              <a:endParaRPr/>
            </a:p>
          </p:txBody>
        </p:sp>
        <p:sp>
          <p:nvSpPr>
            <p:cNvPr id="297" name="Google Shape;297;p11"/>
            <p:cNvSpPr txBox="1"/>
            <p:nvPr/>
          </p:nvSpPr>
          <p:spPr>
            <a:xfrm>
              <a:off x="0" y="9429750"/>
              <a:ext cx="9055500" cy="31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61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Esto permite a las comunidades recibir alertas precisas y oportunas sobre eventos </a:t>
              </a:r>
              <a:r>
                <a:rPr lang="en-US" sz="2161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sísmicos</a:t>
              </a:r>
              <a:r>
                <a:rPr b="0" i="0" lang="en-US" sz="2161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, alertando a contactos de emergencia a </a:t>
              </a:r>
              <a:r>
                <a:rPr lang="en-US" sz="2161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través</a:t>
              </a:r>
              <a:r>
                <a:rPr b="0" i="0" lang="en-US" sz="2161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 de whatsapp y llamadas facilitando la toma de medidas preventivas y mejorando la preparación ante desastres naturales.</a:t>
              </a:r>
              <a:endParaRPr/>
            </a:p>
          </p:txBody>
        </p:sp>
      </p:grp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/>
          <p:nvPr/>
        </p:nvSpPr>
        <p:spPr>
          <a:xfrm>
            <a:off x="2281285" y="2309093"/>
            <a:ext cx="13725431" cy="7977907"/>
          </a:xfrm>
          <a:custGeom>
            <a:rect b="b" l="l" r="r" t="t"/>
            <a:pathLst>
              <a:path extrusionOk="0" h="7977907" w="13725431">
                <a:moveTo>
                  <a:pt x="0" y="0"/>
                </a:moveTo>
                <a:lnTo>
                  <a:pt x="13725430" y="0"/>
                </a:lnTo>
                <a:lnTo>
                  <a:pt x="13725430" y="7977907"/>
                </a:lnTo>
                <a:lnTo>
                  <a:pt x="0" y="79779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12"/>
          <p:cNvSpPr txBox="1"/>
          <p:nvPr/>
        </p:nvSpPr>
        <p:spPr>
          <a:xfrm>
            <a:off x="5450261" y="542925"/>
            <a:ext cx="7387478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Vista de escenarios (diagrama de caso de usos)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4582734" y="2115785"/>
            <a:ext cx="3674824" cy="6055430"/>
          </a:xfrm>
          <a:custGeom>
            <a:rect b="b" l="l" r="r" t="t"/>
            <a:pathLst>
              <a:path extrusionOk="0" h="6055430" w="3674824">
                <a:moveTo>
                  <a:pt x="0" y="0"/>
                </a:moveTo>
                <a:lnTo>
                  <a:pt x="3674825" y="0"/>
                </a:lnTo>
                <a:lnTo>
                  <a:pt x="3674825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13"/>
          <p:cNvSpPr/>
          <p:nvPr/>
        </p:nvSpPr>
        <p:spPr>
          <a:xfrm>
            <a:off x="14163705" y="2157113"/>
            <a:ext cx="4124295" cy="5972775"/>
          </a:xfrm>
          <a:custGeom>
            <a:rect b="b" l="l" r="r" t="t"/>
            <a:pathLst>
              <a:path extrusionOk="0" h="5972775" w="4124295">
                <a:moveTo>
                  <a:pt x="0" y="0"/>
                </a:moveTo>
                <a:lnTo>
                  <a:pt x="4124295" y="0"/>
                </a:lnTo>
                <a:lnTo>
                  <a:pt x="4124295" y="5972774"/>
                </a:lnTo>
                <a:lnTo>
                  <a:pt x="0" y="59727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13"/>
          <p:cNvSpPr/>
          <p:nvPr/>
        </p:nvSpPr>
        <p:spPr>
          <a:xfrm>
            <a:off x="0" y="2075876"/>
            <a:ext cx="3504569" cy="6135249"/>
          </a:xfrm>
          <a:custGeom>
            <a:rect b="b" l="l" r="r" t="t"/>
            <a:pathLst>
              <a:path extrusionOk="0" h="6135249" w="3504569">
                <a:moveTo>
                  <a:pt x="0" y="0"/>
                </a:moveTo>
                <a:lnTo>
                  <a:pt x="3504569" y="0"/>
                </a:lnTo>
                <a:lnTo>
                  <a:pt x="3504569" y="6135248"/>
                </a:lnTo>
                <a:lnTo>
                  <a:pt x="0" y="6135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13"/>
          <p:cNvSpPr/>
          <p:nvPr/>
        </p:nvSpPr>
        <p:spPr>
          <a:xfrm>
            <a:off x="9458347" y="2075876"/>
            <a:ext cx="3504569" cy="6135249"/>
          </a:xfrm>
          <a:custGeom>
            <a:rect b="b" l="l" r="r" t="t"/>
            <a:pathLst>
              <a:path extrusionOk="0" h="6135249" w="3504569">
                <a:moveTo>
                  <a:pt x="0" y="0"/>
                </a:moveTo>
                <a:lnTo>
                  <a:pt x="3504569" y="0"/>
                </a:lnTo>
                <a:lnTo>
                  <a:pt x="3504569" y="6135248"/>
                </a:lnTo>
                <a:lnTo>
                  <a:pt x="0" y="61352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3"/>
          <p:cNvSpPr txBox="1"/>
          <p:nvPr/>
        </p:nvSpPr>
        <p:spPr>
          <a:xfrm>
            <a:off x="5450261" y="542925"/>
            <a:ext cx="7387478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Vista de procesos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(diagrama de actividades)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4"/>
          <p:cNvSpPr/>
          <p:nvPr/>
        </p:nvSpPr>
        <p:spPr>
          <a:xfrm>
            <a:off x="5450261" y="2105677"/>
            <a:ext cx="2855834" cy="6075647"/>
          </a:xfrm>
          <a:custGeom>
            <a:rect b="b" l="l" r="r" t="t"/>
            <a:pathLst>
              <a:path extrusionOk="0" h="6075647" w="2855834">
                <a:moveTo>
                  <a:pt x="0" y="0"/>
                </a:moveTo>
                <a:lnTo>
                  <a:pt x="2855834" y="0"/>
                </a:lnTo>
                <a:lnTo>
                  <a:pt x="2855834" y="6075646"/>
                </a:lnTo>
                <a:lnTo>
                  <a:pt x="0" y="6075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14"/>
          <p:cNvSpPr/>
          <p:nvPr/>
        </p:nvSpPr>
        <p:spPr>
          <a:xfrm>
            <a:off x="0" y="2115785"/>
            <a:ext cx="3674824" cy="6055430"/>
          </a:xfrm>
          <a:custGeom>
            <a:rect b="b" l="l" r="r" t="t"/>
            <a:pathLst>
              <a:path extrusionOk="0" h="6055430" w="3674824">
                <a:moveTo>
                  <a:pt x="0" y="0"/>
                </a:moveTo>
                <a:lnTo>
                  <a:pt x="3674824" y="0"/>
                </a:lnTo>
                <a:lnTo>
                  <a:pt x="3674824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4"/>
          <p:cNvSpPr/>
          <p:nvPr/>
        </p:nvSpPr>
        <p:spPr>
          <a:xfrm>
            <a:off x="9751423" y="1973011"/>
            <a:ext cx="3086317" cy="6340978"/>
          </a:xfrm>
          <a:custGeom>
            <a:rect b="b" l="l" r="r" t="t"/>
            <a:pathLst>
              <a:path extrusionOk="0" h="6340978" w="3086317">
                <a:moveTo>
                  <a:pt x="0" y="0"/>
                </a:moveTo>
                <a:lnTo>
                  <a:pt x="3086316" y="0"/>
                </a:lnTo>
                <a:lnTo>
                  <a:pt x="3086316" y="6340978"/>
                </a:lnTo>
                <a:lnTo>
                  <a:pt x="0" y="63409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14"/>
          <p:cNvSpPr/>
          <p:nvPr/>
        </p:nvSpPr>
        <p:spPr>
          <a:xfrm>
            <a:off x="14060030" y="2268185"/>
            <a:ext cx="4227970" cy="5993711"/>
          </a:xfrm>
          <a:custGeom>
            <a:rect b="b" l="l" r="r" t="t"/>
            <a:pathLst>
              <a:path extrusionOk="0" h="5993711" w="4227970">
                <a:moveTo>
                  <a:pt x="0" y="0"/>
                </a:moveTo>
                <a:lnTo>
                  <a:pt x="4227970" y="0"/>
                </a:lnTo>
                <a:lnTo>
                  <a:pt x="4227970" y="5993711"/>
                </a:lnTo>
                <a:lnTo>
                  <a:pt x="0" y="59937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4"/>
          <p:cNvSpPr txBox="1"/>
          <p:nvPr/>
        </p:nvSpPr>
        <p:spPr>
          <a:xfrm>
            <a:off x="5450261" y="542925"/>
            <a:ext cx="7387478" cy="1209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Vista de procesos</a:t>
            </a:r>
            <a:endParaRPr/>
          </a:p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(diagrama de actividades)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5"/>
          <p:cNvSpPr/>
          <p:nvPr/>
        </p:nvSpPr>
        <p:spPr>
          <a:xfrm>
            <a:off x="1028700" y="1028700"/>
            <a:ext cx="10652722" cy="8229600"/>
          </a:xfrm>
          <a:custGeom>
            <a:rect b="b" l="l" r="r" t="t"/>
            <a:pathLst>
              <a:path extrusionOk="0" h="812800" w="1052121">
                <a:moveTo>
                  <a:pt x="0" y="0"/>
                </a:moveTo>
                <a:lnTo>
                  <a:pt x="1052121" y="0"/>
                </a:lnTo>
                <a:lnTo>
                  <a:pt x="1052121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4498" r="-4498" t="0"/>
            </a:stretch>
          </a:blipFill>
          <a:ln>
            <a:noFill/>
          </a:ln>
        </p:spPr>
      </p:sp>
      <p:sp>
        <p:nvSpPr>
          <p:cNvPr id="343" name="Google Shape;343;p15"/>
          <p:cNvSpPr txBox="1"/>
          <p:nvPr/>
        </p:nvSpPr>
        <p:spPr>
          <a:xfrm>
            <a:off x="12788936" y="4233863"/>
            <a:ext cx="4470364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Vista lógica (Diagrama de clases)</a:t>
            </a:r>
            <a:endParaRPr/>
          </a:p>
        </p:txBody>
      </p:sp>
      <p:cxnSp>
        <p:nvCxnSpPr>
          <p:cNvPr id="344" name="Google Shape;344;p15"/>
          <p:cNvCxnSpPr/>
          <p:nvPr/>
        </p:nvCxnSpPr>
        <p:spPr>
          <a:xfrm>
            <a:off x="12788936" y="1038225"/>
            <a:ext cx="4470364" cy="0"/>
          </a:xfrm>
          <a:prstGeom prst="straightConnector1">
            <a:avLst/>
          </a:prstGeom>
          <a:noFill/>
          <a:ln cap="rnd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"/>
          <p:cNvSpPr txBox="1"/>
          <p:nvPr/>
        </p:nvSpPr>
        <p:spPr>
          <a:xfrm>
            <a:off x="2406893" y="1521870"/>
            <a:ext cx="13474213" cy="1127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Vista de desarrollo o despliegue (diagrama de componentes)</a:t>
            </a:r>
            <a:endParaRPr/>
          </a:p>
        </p:txBody>
      </p:sp>
      <p:sp>
        <p:nvSpPr>
          <p:cNvPr id="354" name="Google Shape;354;p16"/>
          <p:cNvSpPr/>
          <p:nvPr/>
        </p:nvSpPr>
        <p:spPr>
          <a:xfrm>
            <a:off x="1402576" y="3947229"/>
            <a:ext cx="15482847" cy="5825421"/>
          </a:xfrm>
          <a:custGeom>
            <a:rect b="b" l="l" r="r" t="t"/>
            <a:pathLst>
              <a:path extrusionOk="0" h="5825421" w="15482847">
                <a:moveTo>
                  <a:pt x="0" y="0"/>
                </a:moveTo>
                <a:lnTo>
                  <a:pt x="15482848" y="0"/>
                </a:lnTo>
                <a:lnTo>
                  <a:pt x="15482848" y="5825421"/>
                </a:lnTo>
                <a:lnTo>
                  <a:pt x="0" y="5825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id="365" name="Google Shape;365;p17"/>
          <p:cNvSpPr/>
          <p:nvPr/>
        </p:nvSpPr>
        <p:spPr>
          <a:xfrm>
            <a:off x="0" y="4322314"/>
            <a:ext cx="18288000" cy="5964686"/>
          </a:xfrm>
          <a:custGeom>
            <a:rect b="b" l="l" r="r" t="t"/>
            <a:pathLst>
              <a:path extrusionOk="0" h="812800" w="2492082">
                <a:moveTo>
                  <a:pt x="0" y="0"/>
                </a:moveTo>
                <a:lnTo>
                  <a:pt x="2492082" y="0"/>
                </a:lnTo>
                <a:lnTo>
                  <a:pt x="2492082" y="812800"/>
                </a:lnTo>
                <a:lnTo>
                  <a:pt x="0" y="81280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78" l="0" r="0" t="-7678"/>
            </a:stretch>
          </a:blipFill>
          <a:ln>
            <a:noFill/>
          </a:ln>
        </p:spPr>
      </p:sp>
      <p:cxnSp>
        <p:nvCxnSpPr>
          <p:cNvPr id="366" name="Google Shape;366;p17"/>
          <p:cNvCxnSpPr/>
          <p:nvPr/>
        </p:nvCxnSpPr>
        <p:spPr>
          <a:xfrm>
            <a:off x="1383919" y="1132449"/>
            <a:ext cx="15875381" cy="0"/>
          </a:xfrm>
          <a:prstGeom prst="straightConnector1">
            <a:avLst/>
          </a:prstGeom>
          <a:noFill/>
          <a:ln cap="flat" cmpd="sng" w="9525">
            <a:solidFill>
              <a:srgbClr val="F2F1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7" name="Google Shape;367;p17"/>
          <p:cNvSpPr txBox="1"/>
          <p:nvPr/>
        </p:nvSpPr>
        <p:spPr>
          <a:xfrm>
            <a:off x="1383919" y="1384862"/>
            <a:ext cx="4672277" cy="267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99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Modelo de Datos</a:t>
            </a:r>
            <a:endParaRPr/>
          </a:p>
        </p:txBody>
      </p:sp>
      <p:sp>
        <p:nvSpPr>
          <p:cNvPr id="368" name="Google Shape;368;p17"/>
          <p:cNvSpPr txBox="1"/>
          <p:nvPr/>
        </p:nvSpPr>
        <p:spPr>
          <a:xfrm>
            <a:off x="6985471" y="1346762"/>
            <a:ext cx="4672277" cy="1851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1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La arquitectura de datos de Earth Alert se basa en un modelo de datos robusto y escalable que permite procesar y analizar grandes volúmenes de información en tiempo real.</a:t>
            </a:r>
            <a:endParaRPr/>
          </a:p>
        </p:txBody>
      </p:sp>
      <p:sp>
        <p:nvSpPr>
          <p:cNvPr id="369" name="Google Shape;369;p17"/>
          <p:cNvSpPr txBox="1"/>
          <p:nvPr/>
        </p:nvSpPr>
        <p:spPr>
          <a:xfrm>
            <a:off x="12587023" y="1346762"/>
            <a:ext cx="4672277" cy="18516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1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Este modelo incluye sensores distribuidos, fuentes de datos externas y una plataforma de procesamiento que integra los datos, los analiza y genera alertas precisas para las comunidades.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378" name="Google Shape;378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8"/>
          <p:cNvSpPr/>
          <p:nvPr/>
        </p:nvSpPr>
        <p:spPr>
          <a:xfrm>
            <a:off x="8482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</p:sp>
      <p:grpSp>
        <p:nvGrpSpPr>
          <p:cNvPr id="380" name="Google Shape;380;p18"/>
          <p:cNvGrpSpPr/>
          <p:nvPr/>
        </p:nvGrpSpPr>
        <p:grpSpPr>
          <a:xfrm>
            <a:off x="811482" y="259557"/>
            <a:ext cx="16682000" cy="3664744"/>
            <a:chOff x="0" y="-152400"/>
            <a:chExt cx="4393613" cy="965200"/>
          </a:xfrm>
        </p:grpSpPr>
        <p:sp>
          <p:nvSpPr>
            <p:cNvPr id="381" name="Google Shape;381;p18"/>
            <p:cNvSpPr/>
            <p:nvPr/>
          </p:nvSpPr>
          <p:spPr>
            <a:xfrm>
              <a:off x="0" y="0"/>
              <a:ext cx="4393613" cy="812800"/>
            </a:xfrm>
            <a:custGeom>
              <a:rect b="b" l="l" r="r" t="t"/>
              <a:pathLst>
                <a:path extrusionOk="0" h="812800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EC"/>
            </a:solidFill>
            <a:ln>
              <a:noFill/>
            </a:ln>
          </p:spPr>
        </p:sp>
        <p:sp>
          <p:nvSpPr>
            <p:cNvPr id="382" name="Google Shape;382;p18"/>
            <p:cNvSpPr txBox="1"/>
            <p:nvPr/>
          </p:nvSpPr>
          <p:spPr>
            <a:xfrm>
              <a:off x="0" y="-152400"/>
              <a:ext cx="4393613" cy="9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3" name="Google Shape;383;p18"/>
          <p:cNvSpPr/>
          <p:nvPr/>
        </p:nvSpPr>
        <p:spPr>
          <a:xfrm>
            <a:off x="1523083" y="1679152"/>
            <a:ext cx="1517306" cy="1404197"/>
          </a:xfrm>
          <a:custGeom>
            <a:rect b="b" l="l" r="r" t="t"/>
            <a:pathLst>
              <a:path extrusionOk="0" h="1404197" w="1517306">
                <a:moveTo>
                  <a:pt x="0" y="0"/>
                </a:moveTo>
                <a:lnTo>
                  <a:pt x="1517306" y="0"/>
                </a:lnTo>
                <a:lnTo>
                  <a:pt x="1517306" y="1404197"/>
                </a:lnTo>
                <a:lnTo>
                  <a:pt x="0" y="1404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8"/>
          <p:cNvSpPr/>
          <p:nvPr/>
        </p:nvSpPr>
        <p:spPr>
          <a:xfrm>
            <a:off x="7343139" y="1567972"/>
            <a:ext cx="3618687" cy="1013232"/>
          </a:xfrm>
          <a:custGeom>
            <a:rect b="b" l="l" r="r" t="t"/>
            <a:pathLst>
              <a:path extrusionOk="0" h="1013232" w="3618687">
                <a:moveTo>
                  <a:pt x="0" y="0"/>
                </a:moveTo>
                <a:lnTo>
                  <a:pt x="3618687" y="0"/>
                </a:lnTo>
                <a:lnTo>
                  <a:pt x="3618687" y="1013233"/>
                </a:lnTo>
                <a:lnTo>
                  <a:pt x="0" y="101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8"/>
          <p:cNvSpPr/>
          <p:nvPr/>
        </p:nvSpPr>
        <p:spPr>
          <a:xfrm>
            <a:off x="3040389" y="1900590"/>
            <a:ext cx="3170318" cy="961322"/>
          </a:xfrm>
          <a:custGeom>
            <a:rect b="b" l="l" r="r" t="t"/>
            <a:pathLst>
              <a:path extrusionOk="0" h="961322" w="3170318">
                <a:moveTo>
                  <a:pt x="0" y="0"/>
                </a:moveTo>
                <a:lnTo>
                  <a:pt x="3170317" y="0"/>
                </a:lnTo>
                <a:lnTo>
                  <a:pt x="3170317" y="961322"/>
                </a:lnTo>
                <a:lnTo>
                  <a:pt x="0" y="961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6" name="Google Shape;386;p18"/>
          <p:cNvGrpSpPr/>
          <p:nvPr/>
        </p:nvGrpSpPr>
        <p:grpSpPr>
          <a:xfrm>
            <a:off x="811482" y="6622256"/>
            <a:ext cx="16682000" cy="3664744"/>
            <a:chOff x="0" y="-152400"/>
            <a:chExt cx="4393613" cy="965200"/>
          </a:xfrm>
        </p:grpSpPr>
        <p:sp>
          <p:nvSpPr>
            <p:cNvPr id="387" name="Google Shape;387;p18"/>
            <p:cNvSpPr/>
            <p:nvPr/>
          </p:nvSpPr>
          <p:spPr>
            <a:xfrm>
              <a:off x="0" y="0"/>
              <a:ext cx="4393613" cy="812800"/>
            </a:xfrm>
            <a:custGeom>
              <a:rect b="b" l="l" r="r" t="t"/>
              <a:pathLst>
                <a:path extrusionOk="0" h="812800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EC"/>
            </a:solidFill>
            <a:ln>
              <a:noFill/>
            </a:ln>
          </p:spPr>
        </p:sp>
        <p:sp>
          <p:nvSpPr>
            <p:cNvPr id="388" name="Google Shape;388;p18"/>
            <p:cNvSpPr txBox="1"/>
            <p:nvPr/>
          </p:nvSpPr>
          <p:spPr>
            <a:xfrm>
              <a:off x="0" y="-152400"/>
              <a:ext cx="4393613" cy="9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8"/>
          <p:cNvSpPr/>
          <p:nvPr/>
        </p:nvSpPr>
        <p:spPr>
          <a:xfrm>
            <a:off x="13601700" y="8445545"/>
            <a:ext cx="3657600" cy="1257300"/>
          </a:xfrm>
          <a:custGeom>
            <a:rect b="b" l="l" r="r" t="t"/>
            <a:pathLst>
              <a:path extrusionOk="0" h="1257300" w="3657600">
                <a:moveTo>
                  <a:pt x="0" y="0"/>
                </a:moveTo>
                <a:lnTo>
                  <a:pt x="3657600" y="0"/>
                </a:lnTo>
                <a:lnTo>
                  <a:pt x="3657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18"/>
          <p:cNvSpPr/>
          <p:nvPr/>
        </p:nvSpPr>
        <p:spPr>
          <a:xfrm>
            <a:off x="7310393" y="8666857"/>
            <a:ext cx="3667215" cy="1035988"/>
          </a:xfrm>
          <a:custGeom>
            <a:rect b="b" l="l" r="r" t="t"/>
            <a:pathLst>
              <a:path extrusionOk="0" h="1035988" w="3667215">
                <a:moveTo>
                  <a:pt x="0" y="0"/>
                </a:moveTo>
                <a:lnTo>
                  <a:pt x="3667214" y="0"/>
                </a:lnTo>
                <a:lnTo>
                  <a:pt x="3667214" y="1035988"/>
                </a:lnTo>
                <a:lnTo>
                  <a:pt x="0" y="1035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8"/>
          <p:cNvSpPr/>
          <p:nvPr/>
        </p:nvSpPr>
        <p:spPr>
          <a:xfrm>
            <a:off x="13907159" y="1417155"/>
            <a:ext cx="2779375" cy="1928192"/>
          </a:xfrm>
          <a:custGeom>
            <a:rect b="b" l="l" r="r" t="t"/>
            <a:pathLst>
              <a:path extrusionOk="0" h="1928192" w="2779375">
                <a:moveTo>
                  <a:pt x="0" y="0"/>
                </a:moveTo>
                <a:lnTo>
                  <a:pt x="2779376" y="0"/>
                </a:lnTo>
                <a:lnTo>
                  <a:pt x="2779376" y="1928192"/>
                </a:lnTo>
                <a:lnTo>
                  <a:pt x="0" y="1928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2" name="Google Shape;392;p18"/>
          <p:cNvGrpSpPr/>
          <p:nvPr/>
        </p:nvGrpSpPr>
        <p:grpSpPr>
          <a:xfrm>
            <a:off x="947392" y="3517107"/>
            <a:ext cx="16682000" cy="3502818"/>
            <a:chOff x="0" y="-152400"/>
            <a:chExt cx="4393613" cy="922553"/>
          </a:xfrm>
        </p:grpSpPr>
        <p:sp>
          <p:nvSpPr>
            <p:cNvPr id="393" name="Google Shape;393;p18"/>
            <p:cNvSpPr/>
            <p:nvPr/>
          </p:nvSpPr>
          <p:spPr>
            <a:xfrm>
              <a:off x="0" y="0"/>
              <a:ext cx="4393613" cy="770153"/>
            </a:xfrm>
            <a:custGeom>
              <a:rect b="b" l="l" r="r" t="t"/>
              <a:pathLst>
                <a:path extrusionOk="0" h="770153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770153"/>
                  </a:lnTo>
                  <a:lnTo>
                    <a:pt x="0" y="770153"/>
                  </a:lnTo>
                  <a:close/>
                </a:path>
              </a:pathLst>
            </a:custGeom>
            <a:solidFill>
              <a:srgbClr val="F2F1EC"/>
            </a:solidFill>
            <a:ln>
              <a:noFill/>
            </a:ln>
          </p:spPr>
        </p:sp>
        <p:sp>
          <p:nvSpPr>
            <p:cNvPr id="394" name="Google Shape;394;p18"/>
            <p:cNvSpPr txBox="1"/>
            <p:nvPr/>
          </p:nvSpPr>
          <p:spPr>
            <a:xfrm>
              <a:off x="0" y="-152400"/>
              <a:ext cx="4393613" cy="922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227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8"/>
          <p:cNvSpPr/>
          <p:nvPr/>
        </p:nvSpPr>
        <p:spPr>
          <a:xfrm>
            <a:off x="1523083" y="4991101"/>
            <a:ext cx="5076140" cy="1123096"/>
          </a:xfrm>
          <a:custGeom>
            <a:rect b="b" l="l" r="r" t="t"/>
            <a:pathLst>
              <a:path extrusionOk="0" h="1123096" w="5076140">
                <a:moveTo>
                  <a:pt x="0" y="0"/>
                </a:moveTo>
                <a:lnTo>
                  <a:pt x="5076140" y="0"/>
                </a:lnTo>
                <a:lnTo>
                  <a:pt x="5076140" y="1123096"/>
                </a:lnTo>
                <a:lnTo>
                  <a:pt x="0" y="1123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8"/>
          <p:cNvSpPr/>
          <p:nvPr/>
        </p:nvSpPr>
        <p:spPr>
          <a:xfrm>
            <a:off x="13907159" y="4186005"/>
            <a:ext cx="2779375" cy="1928192"/>
          </a:xfrm>
          <a:custGeom>
            <a:rect b="b" l="l" r="r" t="t"/>
            <a:pathLst>
              <a:path extrusionOk="0" h="1928192" w="2779375">
                <a:moveTo>
                  <a:pt x="0" y="0"/>
                </a:moveTo>
                <a:lnTo>
                  <a:pt x="2779376" y="0"/>
                </a:lnTo>
                <a:lnTo>
                  <a:pt x="2779376" y="1928192"/>
                </a:lnTo>
                <a:lnTo>
                  <a:pt x="0" y="1928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7" name="Google Shape;397;p18"/>
          <p:cNvSpPr/>
          <p:nvPr/>
        </p:nvSpPr>
        <p:spPr>
          <a:xfrm>
            <a:off x="7479048" y="5100964"/>
            <a:ext cx="3618687" cy="1013232"/>
          </a:xfrm>
          <a:custGeom>
            <a:rect b="b" l="l" r="r" t="t"/>
            <a:pathLst>
              <a:path extrusionOk="0" h="1013232" w="3618687">
                <a:moveTo>
                  <a:pt x="0" y="0"/>
                </a:moveTo>
                <a:lnTo>
                  <a:pt x="3618687" y="0"/>
                </a:lnTo>
                <a:lnTo>
                  <a:pt x="3618687" y="1013233"/>
                </a:lnTo>
                <a:lnTo>
                  <a:pt x="0" y="10132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8" name="Google Shape;398;p18"/>
          <p:cNvSpPr/>
          <p:nvPr/>
        </p:nvSpPr>
        <p:spPr>
          <a:xfrm>
            <a:off x="1523083" y="7807810"/>
            <a:ext cx="2361415" cy="1895036"/>
          </a:xfrm>
          <a:custGeom>
            <a:rect b="b" l="l" r="r" t="t"/>
            <a:pathLst>
              <a:path extrusionOk="0" h="1895036" w="2361415">
                <a:moveTo>
                  <a:pt x="0" y="0"/>
                </a:moveTo>
                <a:lnTo>
                  <a:pt x="2361415" y="0"/>
                </a:lnTo>
                <a:lnTo>
                  <a:pt x="2361415" y="1895035"/>
                </a:lnTo>
                <a:lnTo>
                  <a:pt x="0" y="18950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p18"/>
          <p:cNvSpPr txBox="1"/>
          <p:nvPr/>
        </p:nvSpPr>
        <p:spPr>
          <a:xfrm>
            <a:off x="5179739" y="-161925"/>
            <a:ext cx="7945487" cy="100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Tecnologías utilizadas</a:t>
            </a:r>
            <a:endParaRPr/>
          </a:p>
        </p:txBody>
      </p:sp>
      <p:sp>
        <p:nvSpPr>
          <p:cNvPr id="400" name="Google Shape;400;p18"/>
          <p:cNvSpPr txBox="1"/>
          <p:nvPr/>
        </p:nvSpPr>
        <p:spPr>
          <a:xfrm>
            <a:off x="7516370" y="723901"/>
            <a:ext cx="3544044" cy="668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Página Web</a:t>
            </a:r>
            <a:endParaRPr/>
          </a:p>
        </p:txBody>
      </p:sp>
      <p:sp>
        <p:nvSpPr>
          <p:cNvPr id="401" name="Google Shape;401;p18"/>
          <p:cNvSpPr txBox="1"/>
          <p:nvPr/>
        </p:nvSpPr>
        <p:spPr>
          <a:xfrm>
            <a:off x="7516370" y="7451914"/>
            <a:ext cx="3544044" cy="668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App Movil</a:t>
            </a:r>
            <a:endParaRPr/>
          </a:p>
        </p:txBody>
      </p:sp>
      <p:sp>
        <p:nvSpPr>
          <p:cNvPr id="402" name="Google Shape;402;p18"/>
          <p:cNvSpPr txBox="1"/>
          <p:nvPr/>
        </p:nvSpPr>
        <p:spPr>
          <a:xfrm>
            <a:off x="6245727" y="4066223"/>
            <a:ext cx="6085330" cy="668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Backend (API, base de datos)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11" name="Google Shape;411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descr="preencoded.png" id="413" name="Google Shape;413;p19"/>
          <p:cNvSpPr/>
          <p:nvPr/>
        </p:nvSpPr>
        <p:spPr>
          <a:xfrm>
            <a:off x="7695456" y="2746772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14" name="Google Shape;414;p19"/>
          <p:cNvSpPr/>
          <p:nvPr/>
        </p:nvSpPr>
        <p:spPr>
          <a:xfrm>
            <a:off x="7695456" y="5201990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15" name="Google Shape;415;p19"/>
          <p:cNvSpPr/>
          <p:nvPr/>
        </p:nvSpPr>
        <p:spPr>
          <a:xfrm>
            <a:off x="7695456" y="7657208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9"/>
          <p:cNvSpPr/>
          <p:nvPr/>
        </p:nvSpPr>
        <p:spPr>
          <a:xfrm>
            <a:off x="3411804" y="1898389"/>
            <a:ext cx="2860631" cy="6356958"/>
          </a:xfrm>
          <a:custGeom>
            <a:rect b="b" l="l" r="r" t="t"/>
            <a:pathLst>
              <a:path extrusionOk="0" h="6356958" w="2860631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9"/>
          <p:cNvSpPr/>
          <p:nvPr/>
        </p:nvSpPr>
        <p:spPr>
          <a:xfrm>
            <a:off x="551173" y="1898389"/>
            <a:ext cx="2860631" cy="6356958"/>
          </a:xfrm>
          <a:custGeom>
            <a:rect b="b" l="l" r="r" t="t"/>
            <a:pathLst>
              <a:path extrusionOk="0"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19"/>
          <p:cNvSpPr txBox="1"/>
          <p:nvPr/>
        </p:nvSpPr>
        <p:spPr>
          <a:xfrm>
            <a:off x="7695456" y="749350"/>
            <a:ext cx="9755100" cy="1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DEMOSTRACIÓN DEL RESULTADO DEL PROYECTO - APP </a:t>
            </a:r>
            <a:r>
              <a:rPr b="1" lang="en-US" sz="4394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MÓVIL</a:t>
            </a:r>
            <a:endParaRPr/>
          </a:p>
        </p:txBody>
      </p:sp>
      <p:sp>
        <p:nvSpPr>
          <p:cNvPr id="419" name="Google Shape;419;p19"/>
          <p:cNvSpPr txBox="1"/>
          <p:nvPr/>
        </p:nvSpPr>
        <p:spPr>
          <a:xfrm>
            <a:off x="7695456" y="3517404"/>
            <a:ext cx="3485406" cy="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49" u="none" cap="none" strike="noStrike">
                <a:solidFill>
                  <a:srgbClr val="F7F7F7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Exposición del sistema</a:t>
            </a:r>
            <a:endParaRPr/>
          </a:p>
        </p:txBody>
      </p:sp>
      <p:sp>
        <p:nvSpPr>
          <p:cNvPr id="420" name="Google Shape;420;p19"/>
          <p:cNvSpPr txBox="1"/>
          <p:nvPr/>
        </p:nvSpPr>
        <p:spPr>
          <a:xfrm>
            <a:off x="7695456" y="3958530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  <a:endParaRPr/>
          </a:p>
        </p:txBody>
      </p:sp>
      <p:sp>
        <p:nvSpPr>
          <p:cNvPr id="421" name="Google Shape;421;p19"/>
          <p:cNvSpPr txBox="1"/>
          <p:nvPr/>
        </p:nvSpPr>
        <p:spPr>
          <a:xfrm>
            <a:off x="7695456" y="5972621"/>
            <a:ext cx="3252192" cy="357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2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  <a:endParaRPr/>
          </a:p>
        </p:txBody>
      </p:sp>
      <p:sp>
        <p:nvSpPr>
          <p:cNvPr id="422" name="Google Shape;422;p19"/>
          <p:cNvSpPr txBox="1"/>
          <p:nvPr/>
        </p:nvSpPr>
        <p:spPr>
          <a:xfrm>
            <a:off x="7695456" y="6413747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  <a:endParaRPr/>
          </a:p>
        </p:txBody>
      </p:sp>
      <p:sp>
        <p:nvSpPr>
          <p:cNvPr id="423" name="Google Shape;423;p19"/>
          <p:cNvSpPr txBox="1"/>
          <p:nvPr/>
        </p:nvSpPr>
        <p:spPr>
          <a:xfrm>
            <a:off x="7695456" y="8427839"/>
            <a:ext cx="3606254" cy="35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0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  <a:endParaRPr/>
          </a:p>
        </p:txBody>
      </p:sp>
      <p:sp>
        <p:nvSpPr>
          <p:cNvPr id="424" name="Google Shape;424;p19"/>
          <p:cNvSpPr txBox="1"/>
          <p:nvPr/>
        </p:nvSpPr>
        <p:spPr>
          <a:xfrm>
            <a:off x="7695456" y="8868966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FFDFA"/>
          </a:solidFill>
          <a:ln>
            <a:noFill/>
          </a:ln>
        </p:spPr>
      </p:sp>
      <p:cxnSp>
        <p:nvCxnSpPr>
          <p:cNvPr id="110" name="Google Shape;110;p2"/>
          <p:cNvCxnSpPr/>
          <p:nvPr/>
        </p:nvCxnSpPr>
        <p:spPr>
          <a:xfrm>
            <a:off x="0" y="704643"/>
            <a:ext cx="18288049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"/>
          <p:cNvCxnSpPr/>
          <p:nvPr/>
        </p:nvCxnSpPr>
        <p:spPr>
          <a:xfrm rot="10800000">
            <a:off x="6137275" y="-47017"/>
            <a:ext cx="0" cy="1039500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"/>
          <p:cNvSpPr/>
          <p:nvPr/>
        </p:nvSpPr>
        <p:spPr>
          <a:xfrm>
            <a:off x="357860" y="4594454"/>
            <a:ext cx="5375629" cy="4114800"/>
          </a:xfrm>
          <a:custGeom>
            <a:rect b="b" l="l" r="r" t="t"/>
            <a:pathLst>
              <a:path extrusionOk="0" h="4114800" w="5375629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" name="Google Shape;113;p2"/>
          <p:cNvSpPr txBox="1"/>
          <p:nvPr/>
        </p:nvSpPr>
        <p:spPr>
          <a:xfrm>
            <a:off x="1384300" y="2827826"/>
            <a:ext cx="4349189" cy="1656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25" u="none" cap="none" strike="noStrike">
                <a:solidFill>
                  <a:srgbClr val="5C4E3D"/>
                </a:solidFill>
                <a:latin typeface="Arial"/>
                <a:ea typeface="Arial"/>
                <a:cs typeface="Arial"/>
                <a:sym typeface="Arial"/>
              </a:rPr>
              <a:t>INTEGRANTES DEL PROYECTO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7531100" y="3311538"/>
            <a:ext cx="1948064" cy="282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Nicolas Palma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0604500" y="3035313"/>
            <a:ext cx="1948064" cy="8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Funciones desempeñadas: Desarrollador</a:t>
            </a:r>
            <a:endParaRPr/>
          </a:p>
        </p:txBody>
      </p:sp>
      <p:sp>
        <p:nvSpPr>
          <p:cNvPr id="116" name="Google Shape;116;p2"/>
          <p:cNvSpPr txBox="1"/>
          <p:nvPr/>
        </p:nvSpPr>
        <p:spPr>
          <a:xfrm>
            <a:off x="13676514" y="3025788"/>
            <a:ext cx="1948064" cy="815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4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Cargo: Desarrollador de app web y móvil</a:t>
            </a:r>
            <a:endParaRPr/>
          </a:p>
        </p:txBody>
      </p:sp>
      <p:sp>
        <p:nvSpPr>
          <p:cNvPr id="117" name="Google Shape;117;p2"/>
          <p:cNvSpPr txBox="1"/>
          <p:nvPr/>
        </p:nvSpPr>
        <p:spPr>
          <a:xfrm>
            <a:off x="13676514" y="5972880"/>
            <a:ext cx="1948064" cy="815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3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4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Cargo: Desarrollador de app web y móvil</a:t>
            </a:r>
            <a:endParaRPr/>
          </a:p>
        </p:txBody>
      </p:sp>
      <p:sp>
        <p:nvSpPr>
          <p:cNvPr id="118" name="Google Shape;118;p2"/>
          <p:cNvSpPr txBox="1"/>
          <p:nvPr/>
        </p:nvSpPr>
        <p:spPr>
          <a:xfrm>
            <a:off x="7532486" y="6120518"/>
            <a:ext cx="1948064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Miguel Montenegro</a:t>
            </a:r>
            <a:endParaRPr/>
          </a:p>
        </p:txBody>
      </p:sp>
      <p:sp>
        <p:nvSpPr>
          <p:cNvPr id="119" name="Google Shape;119;p2"/>
          <p:cNvSpPr txBox="1"/>
          <p:nvPr/>
        </p:nvSpPr>
        <p:spPr>
          <a:xfrm>
            <a:off x="10604500" y="5967642"/>
            <a:ext cx="1948064" cy="835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454240"/>
                </a:solidFill>
                <a:latin typeface="Arial"/>
                <a:ea typeface="Arial"/>
                <a:cs typeface="Arial"/>
                <a:sym typeface="Arial"/>
              </a:rPr>
              <a:t>Funciones desempeñadas: Desarrollador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33" name="Google Shape;43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descr="preencoded.png" id="435" name="Google Shape;435;p20"/>
          <p:cNvSpPr/>
          <p:nvPr/>
        </p:nvSpPr>
        <p:spPr>
          <a:xfrm>
            <a:off x="7695456" y="2746772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36" name="Google Shape;436;p20"/>
          <p:cNvSpPr/>
          <p:nvPr/>
        </p:nvSpPr>
        <p:spPr>
          <a:xfrm>
            <a:off x="7695456" y="5201990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37" name="Google Shape;437;p20"/>
          <p:cNvSpPr/>
          <p:nvPr/>
        </p:nvSpPr>
        <p:spPr>
          <a:xfrm>
            <a:off x="7695456" y="7657208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8" name="Google Shape;438;p20"/>
          <p:cNvSpPr/>
          <p:nvPr/>
        </p:nvSpPr>
        <p:spPr>
          <a:xfrm>
            <a:off x="2314575" y="514350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20"/>
          <p:cNvSpPr/>
          <p:nvPr/>
        </p:nvSpPr>
        <p:spPr>
          <a:xfrm>
            <a:off x="0" y="514350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20"/>
          <p:cNvSpPr/>
          <p:nvPr/>
        </p:nvSpPr>
        <p:spPr>
          <a:xfrm>
            <a:off x="2314575" y="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1" name="Google Shape;441;p20"/>
          <p:cNvSpPr/>
          <p:nvPr/>
        </p:nvSpPr>
        <p:spPr>
          <a:xfrm>
            <a:off x="0" y="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2" name="Google Shape;442;p20"/>
          <p:cNvSpPr/>
          <p:nvPr/>
        </p:nvSpPr>
        <p:spPr>
          <a:xfrm>
            <a:off x="4629150" y="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p20"/>
          <p:cNvSpPr/>
          <p:nvPr/>
        </p:nvSpPr>
        <p:spPr>
          <a:xfrm>
            <a:off x="4629150" y="5143500"/>
            <a:ext cx="2314575" cy="5143500"/>
          </a:xfrm>
          <a:custGeom>
            <a:rect b="b" l="l" r="r" t="t"/>
            <a:pathLst>
              <a:path extrusionOk="0"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0"/>
          <p:cNvSpPr txBox="1"/>
          <p:nvPr/>
        </p:nvSpPr>
        <p:spPr>
          <a:xfrm>
            <a:off x="7695456" y="749350"/>
            <a:ext cx="9755100" cy="1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DEMOSTRACIÓN DEL RESULTADO DEL PROYECTO - APP </a:t>
            </a:r>
            <a:r>
              <a:rPr b="1" lang="en-US" sz="4394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MÓVIL</a:t>
            </a:r>
            <a:endParaRPr/>
          </a:p>
        </p:txBody>
      </p:sp>
      <p:sp>
        <p:nvSpPr>
          <p:cNvPr id="445" name="Google Shape;445;p20"/>
          <p:cNvSpPr txBox="1"/>
          <p:nvPr/>
        </p:nvSpPr>
        <p:spPr>
          <a:xfrm>
            <a:off x="7695456" y="3517404"/>
            <a:ext cx="3485406" cy="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49" u="none" cap="none" strike="noStrike">
                <a:solidFill>
                  <a:srgbClr val="F7F7F7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Exposición del sistema</a:t>
            </a:r>
            <a:endParaRPr/>
          </a:p>
        </p:txBody>
      </p:sp>
      <p:sp>
        <p:nvSpPr>
          <p:cNvPr id="446" name="Google Shape;446;p20"/>
          <p:cNvSpPr txBox="1"/>
          <p:nvPr/>
        </p:nvSpPr>
        <p:spPr>
          <a:xfrm>
            <a:off x="7695456" y="3958530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  <a:endParaRPr/>
          </a:p>
        </p:txBody>
      </p:sp>
      <p:sp>
        <p:nvSpPr>
          <p:cNvPr id="447" name="Google Shape;447;p20"/>
          <p:cNvSpPr txBox="1"/>
          <p:nvPr/>
        </p:nvSpPr>
        <p:spPr>
          <a:xfrm>
            <a:off x="7695456" y="5972621"/>
            <a:ext cx="3252192" cy="357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2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  <a:endParaRPr/>
          </a:p>
        </p:txBody>
      </p:sp>
      <p:sp>
        <p:nvSpPr>
          <p:cNvPr id="448" name="Google Shape;448;p20"/>
          <p:cNvSpPr txBox="1"/>
          <p:nvPr/>
        </p:nvSpPr>
        <p:spPr>
          <a:xfrm>
            <a:off x="7695456" y="6413747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  <a:endParaRPr/>
          </a:p>
        </p:txBody>
      </p:sp>
      <p:sp>
        <p:nvSpPr>
          <p:cNvPr id="449" name="Google Shape;449;p20"/>
          <p:cNvSpPr txBox="1"/>
          <p:nvPr/>
        </p:nvSpPr>
        <p:spPr>
          <a:xfrm>
            <a:off x="7695456" y="8427839"/>
            <a:ext cx="3606254" cy="35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0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  <a:endParaRPr/>
          </a:p>
        </p:txBody>
      </p:sp>
      <p:sp>
        <p:nvSpPr>
          <p:cNvPr id="450" name="Google Shape;450;p20"/>
          <p:cNvSpPr txBox="1"/>
          <p:nvPr/>
        </p:nvSpPr>
        <p:spPr>
          <a:xfrm>
            <a:off x="7695456" y="8868966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459" name="Google Shape;459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descr="preencoded.png" id="461" name="Google Shape;461;p21"/>
          <p:cNvSpPr/>
          <p:nvPr/>
        </p:nvSpPr>
        <p:spPr>
          <a:xfrm>
            <a:off x="7695456" y="2746772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2" name="Google Shape;462;p21"/>
          <p:cNvSpPr/>
          <p:nvPr/>
        </p:nvSpPr>
        <p:spPr>
          <a:xfrm>
            <a:off x="7695456" y="5201990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descr="preencoded.png" id="463" name="Google Shape;463;p21"/>
          <p:cNvSpPr/>
          <p:nvPr/>
        </p:nvSpPr>
        <p:spPr>
          <a:xfrm>
            <a:off x="7695456" y="7657208"/>
            <a:ext cx="598140" cy="598140"/>
          </a:xfrm>
          <a:custGeom>
            <a:rect b="b" l="l" r="r" t="t"/>
            <a:pathLst>
              <a:path extrusionOk="0"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21"/>
          <p:cNvSpPr txBox="1"/>
          <p:nvPr/>
        </p:nvSpPr>
        <p:spPr>
          <a:xfrm>
            <a:off x="7695456" y="749350"/>
            <a:ext cx="9755089" cy="1649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9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DEMOSTRACIÓN DEL RESULTADO DEL PROYECTO - APP WEB</a:t>
            </a:r>
            <a:endParaRPr/>
          </a:p>
        </p:txBody>
      </p:sp>
      <p:sp>
        <p:nvSpPr>
          <p:cNvPr id="465" name="Google Shape;465;p21"/>
          <p:cNvSpPr txBox="1"/>
          <p:nvPr/>
        </p:nvSpPr>
        <p:spPr>
          <a:xfrm>
            <a:off x="7695456" y="3517404"/>
            <a:ext cx="3485406" cy="3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49" u="none" cap="none" strike="noStrike">
                <a:solidFill>
                  <a:srgbClr val="F7F7F7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Exposición del sistema</a:t>
            </a:r>
            <a:endParaRPr/>
          </a:p>
        </p:txBody>
      </p:sp>
      <p:sp>
        <p:nvSpPr>
          <p:cNvPr id="466" name="Google Shape;466;p21"/>
          <p:cNvSpPr txBox="1"/>
          <p:nvPr/>
        </p:nvSpPr>
        <p:spPr>
          <a:xfrm>
            <a:off x="7695456" y="3958530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  <a:endParaRPr/>
          </a:p>
        </p:txBody>
      </p:sp>
      <p:sp>
        <p:nvSpPr>
          <p:cNvPr id="467" name="Google Shape;467;p21"/>
          <p:cNvSpPr txBox="1"/>
          <p:nvPr/>
        </p:nvSpPr>
        <p:spPr>
          <a:xfrm>
            <a:off x="7695456" y="5972621"/>
            <a:ext cx="3252192" cy="3577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2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  <a:endParaRPr/>
          </a:p>
        </p:txBody>
      </p:sp>
      <p:sp>
        <p:nvSpPr>
          <p:cNvPr id="468" name="Google Shape;468;p21"/>
          <p:cNvSpPr txBox="1"/>
          <p:nvPr/>
        </p:nvSpPr>
        <p:spPr>
          <a:xfrm>
            <a:off x="7695456" y="6413747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  <a:endParaRPr/>
          </a:p>
        </p:txBody>
      </p:sp>
      <p:sp>
        <p:nvSpPr>
          <p:cNvPr id="469" name="Google Shape;469;p21"/>
          <p:cNvSpPr txBox="1"/>
          <p:nvPr/>
        </p:nvSpPr>
        <p:spPr>
          <a:xfrm>
            <a:off x="7695456" y="8427839"/>
            <a:ext cx="3606254" cy="35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24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20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  <a:endParaRPr/>
          </a:p>
        </p:txBody>
      </p:sp>
      <p:sp>
        <p:nvSpPr>
          <p:cNvPr id="470" name="Google Shape;470;p21"/>
          <p:cNvSpPr txBox="1"/>
          <p:nvPr/>
        </p:nvSpPr>
        <p:spPr>
          <a:xfrm>
            <a:off x="7695456" y="8868966"/>
            <a:ext cx="9755089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75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  <a:endParaRPr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id="481" name="Google Shape;481;p22"/>
          <p:cNvSpPr txBox="1"/>
          <p:nvPr/>
        </p:nvSpPr>
        <p:spPr>
          <a:xfrm>
            <a:off x="3712371" y="1927267"/>
            <a:ext cx="10863257" cy="1047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911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  <a:endParaRPr/>
          </a:p>
        </p:txBody>
      </p:sp>
      <p:sp>
        <p:nvSpPr>
          <p:cNvPr id="482" name="Google Shape;482;p22"/>
          <p:cNvSpPr txBox="1"/>
          <p:nvPr/>
        </p:nvSpPr>
        <p:spPr>
          <a:xfrm>
            <a:off x="1634798" y="5682011"/>
            <a:ext cx="4580058" cy="2345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7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Desarrollar un sistema de alerta temprana eficaz - Se logró crear una plataforma integrada que procesa datos en tiempo real y genera alertas precisas y oportunas sobre eventos climáticos y geológicos.</a:t>
            </a:r>
            <a:endParaRPr/>
          </a:p>
        </p:txBody>
      </p:sp>
      <p:sp>
        <p:nvSpPr>
          <p:cNvPr id="483" name="Google Shape;483;p22"/>
          <p:cNvSpPr txBox="1"/>
          <p:nvPr/>
        </p:nvSpPr>
        <p:spPr>
          <a:xfrm>
            <a:off x="6853971" y="5682011"/>
            <a:ext cx="4580058" cy="2011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7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Mejorar la preparación de las comunidades - El sistema permite a las comunidades tomar medidas preventivas y estar mejor preparadas ante la ocurrencia de desastres naturales.</a:t>
            </a:r>
            <a:endParaRPr/>
          </a:p>
        </p:txBody>
      </p:sp>
      <p:sp>
        <p:nvSpPr>
          <p:cNvPr id="484" name="Google Shape;484;p22"/>
          <p:cNvSpPr txBox="1"/>
          <p:nvPr/>
        </p:nvSpPr>
        <p:spPr>
          <a:xfrm>
            <a:off x="12073145" y="5682011"/>
            <a:ext cx="4580058" cy="20117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7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Superar los desafíos de integración de datos - A pesar de los retos iniciales, se logró integrar con éxito los datos de múltiples fuentes en una arquitectura robusta y escalable.</a:t>
            </a:r>
            <a:endParaRPr/>
          </a:p>
        </p:txBody>
      </p:sp>
      <p:sp>
        <p:nvSpPr>
          <p:cNvPr id="485" name="Google Shape;485;p22"/>
          <p:cNvSpPr/>
          <p:nvPr/>
        </p:nvSpPr>
        <p:spPr>
          <a:xfrm>
            <a:off x="3273563" y="3829650"/>
            <a:ext cx="1302528" cy="1302528"/>
          </a:xfrm>
          <a:custGeom>
            <a:rect b="b" l="l" r="r" t="t"/>
            <a:pathLst>
              <a:path extrusionOk="0" h="1302528" w="1302528">
                <a:moveTo>
                  <a:pt x="0" y="0"/>
                </a:moveTo>
                <a:lnTo>
                  <a:pt x="1302527" y="0"/>
                </a:lnTo>
                <a:lnTo>
                  <a:pt x="1302527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22"/>
          <p:cNvSpPr/>
          <p:nvPr/>
        </p:nvSpPr>
        <p:spPr>
          <a:xfrm>
            <a:off x="8492736" y="3829650"/>
            <a:ext cx="1302528" cy="1302528"/>
          </a:xfrm>
          <a:custGeom>
            <a:rect b="b" l="l" r="r" t="t"/>
            <a:pathLst>
              <a:path extrusionOk="0" h="1302528" w="1302528">
                <a:moveTo>
                  <a:pt x="0" y="0"/>
                </a:moveTo>
                <a:lnTo>
                  <a:pt x="1302528" y="0"/>
                </a:lnTo>
                <a:lnTo>
                  <a:pt x="1302528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22"/>
          <p:cNvSpPr/>
          <p:nvPr/>
        </p:nvSpPr>
        <p:spPr>
          <a:xfrm>
            <a:off x="13711910" y="3829650"/>
            <a:ext cx="1302528" cy="1302528"/>
          </a:xfrm>
          <a:custGeom>
            <a:rect b="b" l="l" r="r" t="t"/>
            <a:pathLst>
              <a:path extrusionOk="0" h="1302528" w="1302528">
                <a:moveTo>
                  <a:pt x="0" y="0"/>
                </a:moveTo>
                <a:lnTo>
                  <a:pt x="1302527" y="0"/>
                </a:lnTo>
                <a:lnTo>
                  <a:pt x="1302527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id="498" name="Google Shape;498;p23"/>
          <p:cNvSpPr/>
          <p:nvPr/>
        </p:nvSpPr>
        <p:spPr>
          <a:xfrm>
            <a:off x="9628395" y="3202889"/>
            <a:ext cx="319604" cy="285896"/>
          </a:xfrm>
          <a:prstGeom prst="rect">
            <a:avLst/>
          </a:prstGeom>
          <a:solidFill>
            <a:srgbClr val="F2F1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3"/>
          <p:cNvSpPr/>
          <p:nvPr/>
        </p:nvSpPr>
        <p:spPr>
          <a:xfrm>
            <a:off x="9628395" y="4705277"/>
            <a:ext cx="319604" cy="285896"/>
          </a:xfrm>
          <a:prstGeom prst="rect">
            <a:avLst/>
          </a:prstGeom>
          <a:solidFill>
            <a:srgbClr val="F2F1EC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3"/>
          <p:cNvSpPr/>
          <p:nvPr/>
        </p:nvSpPr>
        <p:spPr>
          <a:xfrm>
            <a:off x="9628395" y="6207665"/>
            <a:ext cx="319604" cy="285896"/>
          </a:xfrm>
          <a:prstGeom prst="rect">
            <a:avLst/>
          </a:prstGeom>
          <a:solidFill>
            <a:srgbClr val="F2F1EC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3"/>
          <p:cNvSpPr txBox="1"/>
          <p:nvPr/>
        </p:nvSpPr>
        <p:spPr>
          <a:xfrm>
            <a:off x="1028700" y="1540236"/>
            <a:ext cx="6370994" cy="2343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58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 durante el desarrollo</a:t>
            </a:r>
            <a:endParaRPr/>
          </a:p>
        </p:txBody>
      </p:sp>
      <p:grpSp>
        <p:nvGrpSpPr>
          <p:cNvPr id="502" name="Google Shape;502;p23"/>
          <p:cNvGrpSpPr/>
          <p:nvPr/>
        </p:nvGrpSpPr>
        <p:grpSpPr>
          <a:xfrm>
            <a:off x="10614749" y="1504517"/>
            <a:ext cx="6402149" cy="1124888"/>
            <a:chOff x="0" y="-47625"/>
            <a:chExt cx="8536199" cy="1499850"/>
          </a:xfrm>
        </p:grpSpPr>
        <p:sp>
          <p:nvSpPr>
            <p:cNvPr id="503" name="Google Shape;503;p23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49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01</a:t>
              </a:r>
              <a:endParaRPr/>
            </a:p>
          </p:txBody>
        </p:sp>
        <p:sp>
          <p:nvSpPr>
            <p:cNvPr id="504" name="Google Shape;504;p23"/>
            <p:cNvSpPr txBox="1"/>
            <p:nvPr/>
          </p:nvSpPr>
          <p:spPr>
            <a:xfrm>
              <a:off x="1345499" y="123825"/>
              <a:ext cx="7190700" cy="132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Caída de APIs: Problemas con la disponibilidad y conexión de servicios externos, lo que </a:t>
              </a:r>
              <a:r>
                <a:rPr lang="en-US" sz="1798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dificulta</a:t>
              </a: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 la integración de datos clave.</a:t>
              </a:r>
              <a:endParaRPr/>
            </a:p>
          </p:txBody>
        </p:sp>
      </p:grpSp>
      <p:grpSp>
        <p:nvGrpSpPr>
          <p:cNvPr id="505" name="Google Shape;505;p23"/>
          <p:cNvGrpSpPr/>
          <p:nvPr/>
        </p:nvGrpSpPr>
        <p:grpSpPr>
          <a:xfrm>
            <a:off x="10614749" y="3006905"/>
            <a:ext cx="6402042" cy="1013009"/>
            <a:chOff x="0" y="-47625"/>
            <a:chExt cx="8536056" cy="1350678"/>
          </a:xfrm>
        </p:grpSpPr>
        <p:sp>
          <p:nvSpPr>
            <p:cNvPr id="506" name="Google Shape;506;p23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49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02</a:t>
              </a:r>
              <a:endParaRPr/>
            </a:p>
          </p:txBody>
        </p:sp>
        <p:sp>
          <p:nvSpPr>
            <p:cNvPr id="507" name="Google Shape;507;p23"/>
            <p:cNvSpPr txBox="1"/>
            <p:nvPr/>
          </p:nvSpPr>
          <p:spPr>
            <a:xfrm>
              <a:off x="1345499" y="123825"/>
              <a:ext cx="7190557" cy="1179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Bugs y depuración extensa: El equipo tuvo que dedicar mucho tiempo a la resolución de errores inesperados en el código, ralentizando el progreso.</a:t>
              </a:r>
              <a:endParaRPr/>
            </a:p>
          </p:txBody>
        </p:sp>
      </p:grpSp>
      <p:grpSp>
        <p:nvGrpSpPr>
          <p:cNvPr id="508" name="Google Shape;508;p23"/>
          <p:cNvGrpSpPr/>
          <p:nvPr/>
        </p:nvGrpSpPr>
        <p:grpSpPr>
          <a:xfrm>
            <a:off x="10614749" y="4509293"/>
            <a:ext cx="6402042" cy="1013009"/>
            <a:chOff x="0" y="-47625"/>
            <a:chExt cx="8536056" cy="1350678"/>
          </a:xfrm>
        </p:grpSpPr>
        <p:sp>
          <p:nvSpPr>
            <p:cNvPr id="509" name="Google Shape;509;p23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49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03</a:t>
              </a:r>
              <a:endParaRPr/>
            </a:p>
          </p:txBody>
        </p:sp>
        <p:sp>
          <p:nvSpPr>
            <p:cNvPr id="510" name="Google Shape;510;p23"/>
            <p:cNvSpPr txBox="1"/>
            <p:nvPr/>
          </p:nvSpPr>
          <p:spPr>
            <a:xfrm>
              <a:off x="1345499" y="123825"/>
              <a:ext cx="7190557" cy="1179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al desplegar la aplicación: Desafíos en la configuración del entorno de producción, lo que retrasó el lanzamiento del proyecto.</a:t>
              </a:r>
              <a:endParaRPr/>
            </a:p>
          </p:txBody>
        </p:sp>
      </p:grpSp>
      <p:grpSp>
        <p:nvGrpSpPr>
          <p:cNvPr id="511" name="Google Shape;511;p23"/>
          <p:cNvGrpSpPr/>
          <p:nvPr/>
        </p:nvGrpSpPr>
        <p:grpSpPr>
          <a:xfrm>
            <a:off x="10614749" y="6011682"/>
            <a:ext cx="6402042" cy="1013009"/>
            <a:chOff x="0" y="-47625"/>
            <a:chExt cx="8536056" cy="1350678"/>
          </a:xfrm>
        </p:grpSpPr>
        <p:sp>
          <p:nvSpPr>
            <p:cNvPr id="512" name="Google Shape;512;p23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49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04</a:t>
              </a:r>
              <a:endParaRPr/>
            </a:p>
          </p:txBody>
        </p:sp>
        <p:sp>
          <p:nvSpPr>
            <p:cNvPr id="513" name="Google Shape;513;p23"/>
            <p:cNvSpPr txBox="1"/>
            <p:nvPr/>
          </p:nvSpPr>
          <p:spPr>
            <a:xfrm>
              <a:off x="1345499" y="123825"/>
              <a:ext cx="7190557" cy="1179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con la base de datos: Dificultades en el diseño y mantenimiento de la base de datos, lo que impactó en el rendimiento y la fiabilidad del sistema.</a:t>
              </a:r>
              <a:endParaRPr/>
            </a:p>
          </p:txBody>
        </p:sp>
      </p:grpSp>
      <p:grpSp>
        <p:nvGrpSpPr>
          <p:cNvPr id="514" name="Google Shape;514;p23"/>
          <p:cNvGrpSpPr/>
          <p:nvPr/>
        </p:nvGrpSpPr>
        <p:grpSpPr>
          <a:xfrm>
            <a:off x="10614749" y="7809345"/>
            <a:ext cx="6402042" cy="1308284"/>
            <a:chOff x="0" y="-47625"/>
            <a:chExt cx="8536056" cy="1744378"/>
          </a:xfrm>
        </p:grpSpPr>
        <p:sp>
          <p:nvSpPr>
            <p:cNvPr id="515" name="Google Shape;515;p23"/>
            <p:cNvSpPr txBox="1"/>
            <p:nvPr/>
          </p:nvSpPr>
          <p:spPr>
            <a:xfrm>
              <a:off x="0" y="-47625"/>
              <a:ext cx="1027877" cy="8443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49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05</a:t>
              </a:r>
              <a:endParaRPr/>
            </a:p>
          </p:txBody>
        </p:sp>
        <p:sp>
          <p:nvSpPr>
            <p:cNvPr id="516" name="Google Shape;516;p23"/>
            <p:cNvSpPr txBox="1"/>
            <p:nvPr/>
          </p:nvSpPr>
          <p:spPr>
            <a:xfrm>
              <a:off x="1345499" y="123825"/>
              <a:ext cx="7190557" cy="1572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98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en la comunicación API-base de datos: Complejidad en la integración entre los diferentes componentes de la arquitectura, lo que requirió ajustes iterativos.</a:t>
              </a:r>
              <a:endParaRPr/>
            </a:p>
          </p:txBody>
        </p:sp>
      </p:grpSp>
      <p:sp>
        <p:nvSpPr>
          <p:cNvPr id="517" name="Google Shape;517;p23"/>
          <p:cNvSpPr/>
          <p:nvPr/>
        </p:nvSpPr>
        <p:spPr>
          <a:xfrm>
            <a:off x="2284540" y="5143500"/>
            <a:ext cx="4352192" cy="4114800"/>
          </a:xfrm>
          <a:custGeom>
            <a:rect b="b" l="l" r="r" t="t"/>
            <a:pathLst>
              <a:path extrusionOk="0"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4"/>
          <p:cNvGrpSpPr/>
          <p:nvPr/>
        </p:nvGrpSpPr>
        <p:grpSpPr>
          <a:xfrm>
            <a:off x="3396193" y="4003325"/>
            <a:ext cx="12741423" cy="2408939"/>
            <a:chOff x="0" y="171450"/>
            <a:chExt cx="16988563" cy="3211919"/>
          </a:xfrm>
        </p:grpSpPr>
        <p:sp>
          <p:nvSpPr>
            <p:cNvPr id="523" name="Google Shape;523;p24"/>
            <p:cNvSpPr txBox="1"/>
            <p:nvPr/>
          </p:nvSpPr>
          <p:spPr>
            <a:xfrm>
              <a:off x="0" y="2760646"/>
              <a:ext cx="16988563" cy="6227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1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4"/>
            <p:cNvSpPr txBox="1"/>
            <p:nvPr/>
          </p:nvSpPr>
          <p:spPr>
            <a:xfrm>
              <a:off x="0" y="171450"/>
              <a:ext cx="16988563" cy="17504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4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Conclusión</a:t>
              </a:r>
              <a:endParaRPr/>
            </a:p>
          </p:txBody>
        </p:sp>
      </p:grpSp>
      <p:sp>
        <p:nvSpPr>
          <p:cNvPr id="525" name="Google Shape;525;p24"/>
          <p:cNvSpPr/>
          <p:nvPr/>
        </p:nvSpPr>
        <p:spPr>
          <a:xfrm>
            <a:off x="1266626" y="3777249"/>
            <a:ext cx="1367991" cy="2732501"/>
          </a:xfrm>
          <a:custGeom>
            <a:rect b="b" l="l" r="r" t="t"/>
            <a:pathLst>
              <a:path extrusionOk="0" h="2732501" w="136799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5" name="Google Shape;535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sp>
        <p:nvSpPr>
          <p:cNvPr id="536" name="Google Shape;536;p25"/>
          <p:cNvSpPr/>
          <p:nvPr/>
        </p:nvSpPr>
        <p:spPr>
          <a:xfrm>
            <a:off x="5358840" y="1108553"/>
            <a:ext cx="11859377" cy="8069894"/>
          </a:xfrm>
          <a:prstGeom prst="rect">
            <a:avLst/>
          </a:prstGeom>
          <a:solidFill>
            <a:srgbClr val="002D3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537" name="Google Shape;537;p25"/>
          <p:cNvSpPr/>
          <p:nvPr/>
        </p:nvSpPr>
        <p:spPr>
          <a:xfrm>
            <a:off x="5607369" y="1365529"/>
            <a:ext cx="11362320" cy="7555943"/>
          </a:xfrm>
          <a:custGeom>
            <a:rect b="b" l="l" r="r" t="t"/>
            <a:pathLst>
              <a:path extrusionOk="0" h="7555943" w="11362320">
                <a:moveTo>
                  <a:pt x="0" y="0"/>
                </a:moveTo>
                <a:lnTo>
                  <a:pt x="11362320" y="0"/>
                </a:lnTo>
                <a:lnTo>
                  <a:pt x="11362320" y="7555942"/>
                </a:lnTo>
                <a:lnTo>
                  <a:pt x="0" y="7555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2776" l="0" r="0" t="-62778"/>
            </a:stretch>
          </a:blipFill>
          <a:ln>
            <a:noFill/>
          </a:ln>
        </p:spPr>
      </p:sp>
      <p:grpSp>
        <p:nvGrpSpPr>
          <p:cNvPr id="538" name="Google Shape;538;p25"/>
          <p:cNvGrpSpPr/>
          <p:nvPr/>
        </p:nvGrpSpPr>
        <p:grpSpPr>
          <a:xfrm>
            <a:off x="723248" y="2811148"/>
            <a:ext cx="6982269" cy="4664704"/>
            <a:chOff x="0" y="0"/>
            <a:chExt cx="9309692" cy="6219605"/>
          </a:xfrm>
        </p:grpSpPr>
        <p:sp>
          <p:nvSpPr>
            <p:cNvPr id="539" name="Google Shape;539;p25"/>
            <p:cNvSpPr/>
            <p:nvPr/>
          </p:nvSpPr>
          <p:spPr>
            <a:xfrm>
              <a:off x="0" y="0"/>
              <a:ext cx="9309692" cy="6219605"/>
            </a:xfrm>
            <a:prstGeom prst="rect">
              <a:avLst/>
            </a:prstGeom>
            <a:solidFill>
              <a:srgbClr val="002D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5"/>
            <p:cNvSpPr txBox="1"/>
            <p:nvPr/>
          </p:nvSpPr>
          <p:spPr>
            <a:xfrm>
              <a:off x="524778" y="609216"/>
              <a:ext cx="8260135" cy="1623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400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Preguntas</a:t>
              </a:r>
              <a:endParaRPr/>
            </a:p>
          </p:txBody>
        </p:sp>
        <p:sp>
          <p:nvSpPr>
            <p:cNvPr id="541" name="Google Shape;541;p25"/>
            <p:cNvSpPr txBox="1"/>
            <p:nvPr/>
          </p:nvSpPr>
          <p:spPr>
            <a:xfrm>
              <a:off x="524778" y="2568104"/>
              <a:ext cx="8260135" cy="31089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00" u="none" cap="none" strike="noStrike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La comisión encargada de evaluar el proyecto realizará una serie de preguntas para comprender mejor los objetivos, el alcance y los desafíos encontrados durante el desarrollo.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"/>
          <p:cNvGrpSpPr/>
          <p:nvPr/>
        </p:nvGrpSpPr>
        <p:grpSpPr>
          <a:xfrm rot="5400000">
            <a:off x="-637746" y="4448574"/>
            <a:ext cx="4722745" cy="1389852"/>
            <a:chOff x="0" y="-885"/>
            <a:chExt cx="6296994" cy="1853137"/>
          </a:xfrm>
        </p:grpSpPr>
        <p:sp>
          <p:nvSpPr>
            <p:cNvPr id="125" name="Google Shape;125;p3"/>
            <p:cNvSpPr/>
            <p:nvPr/>
          </p:nvSpPr>
          <p:spPr>
            <a:xfrm rot="10800000">
              <a:off x="0" y="-885"/>
              <a:ext cx="1848345" cy="1849230"/>
            </a:xfrm>
            <a:custGeom>
              <a:rect b="b" l="l" r="r" t="t"/>
              <a:pathLst>
                <a:path extrusionOk="0" h="2654300" w="265303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6" name="Google Shape;126;p3"/>
            <p:cNvSpPr/>
            <p:nvPr/>
          </p:nvSpPr>
          <p:spPr>
            <a:xfrm rot="10800000">
              <a:off x="4448649" y="7814"/>
              <a:ext cx="1848345" cy="184053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 rot="10800000">
              <a:off x="2224324" y="3907"/>
              <a:ext cx="1848345" cy="1848345"/>
            </a:xfrm>
            <a:custGeom>
              <a:rect b="b" l="l" r="r" t="t"/>
              <a:pathLst>
                <a:path extrusionOk="0"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3512702" y="1593384"/>
            <a:ext cx="13557206" cy="7964823"/>
            <a:chOff x="0" y="-85725"/>
            <a:chExt cx="18076275" cy="10619764"/>
          </a:xfrm>
        </p:grpSpPr>
        <p:sp>
          <p:nvSpPr>
            <p:cNvPr id="129" name="Google Shape;129;p3"/>
            <p:cNvSpPr txBox="1"/>
            <p:nvPr/>
          </p:nvSpPr>
          <p:spPr>
            <a:xfrm>
              <a:off x="0" y="-85725"/>
              <a:ext cx="18076275" cy="17613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294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Tabla de contenidos</a:t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0" y="3065539"/>
              <a:ext cx="18076200" cy="746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lang="en-US" sz="2799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Descripción</a:t>
              </a: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 del proyecto: Objetivos, Alcances y limitaciones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Metodologia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cronograma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Arquitectura de software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Modelo de datos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lang="en-US" sz="2799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Tecnologías</a:t>
              </a: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 Utilizadas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Demostracion resultados del proyecto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Resultados obtenidos, </a:t>
              </a:r>
              <a:r>
                <a:rPr lang="en-US" sz="2799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obstáculos</a:t>
              </a: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 presentados durante el desarrollo</a:t>
              </a:r>
              <a:endParaRPr/>
            </a:p>
            <a:p>
              <a:pPr indent="-302260" lvl="1" marL="604519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Clr>
                  <a:srgbClr val="6C9286"/>
                </a:buClr>
                <a:buSzPts val="2799"/>
                <a:buFont typeface="Arial"/>
                <a:buChar char="•"/>
              </a:pPr>
              <a:r>
                <a:rPr b="0" i="0" lang="en-US" sz="2799" u="none" cap="none" strike="noStrik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Conclusiones y Preguntas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0" y="2165974"/>
              <a:ext cx="1324627" cy="22312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/>
          <p:nvPr/>
        </p:nvSpPr>
        <p:spPr>
          <a:xfrm>
            <a:off x="11544300" y="8679180"/>
            <a:ext cx="9506903" cy="1981200"/>
          </a:xfrm>
          <a:custGeom>
            <a:rect b="b" l="l" r="r" t="t"/>
            <a:pathLst>
              <a:path extrusionOk="0" h="2641600" w="12675870">
                <a:moveTo>
                  <a:pt x="0" y="1446530"/>
                </a:moveTo>
                <a:cubicBezTo>
                  <a:pt x="5080" y="1267460"/>
                  <a:pt x="16510" y="1223010"/>
                  <a:pt x="31750" y="1181100"/>
                </a:cubicBezTo>
                <a:cubicBezTo>
                  <a:pt x="48260" y="1139190"/>
                  <a:pt x="69850" y="1098550"/>
                  <a:pt x="95250" y="1061720"/>
                </a:cubicBezTo>
                <a:cubicBezTo>
                  <a:pt x="120650" y="1024890"/>
                  <a:pt x="151130" y="990600"/>
                  <a:pt x="184150" y="961390"/>
                </a:cubicBezTo>
                <a:cubicBezTo>
                  <a:pt x="217170" y="930910"/>
                  <a:pt x="255270" y="905510"/>
                  <a:pt x="294640" y="883920"/>
                </a:cubicBezTo>
                <a:cubicBezTo>
                  <a:pt x="334010" y="863600"/>
                  <a:pt x="377190" y="847090"/>
                  <a:pt x="420370" y="836930"/>
                </a:cubicBezTo>
                <a:cubicBezTo>
                  <a:pt x="464820" y="825500"/>
                  <a:pt x="554990" y="820420"/>
                  <a:pt x="554990" y="820420"/>
                </a:cubicBezTo>
                <a:cubicBezTo>
                  <a:pt x="554990" y="820420"/>
                  <a:pt x="668020" y="834390"/>
                  <a:pt x="679450" y="820420"/>
                </a:cubicBezTo>
                <a:cubicBezTo>
                  <a:pt x="684530" y="814070"/>
                  <a:pt x="674370" y="792480"/>
                  <a:pt x="674370" y="791210"/>
                </a:cubicBezTo>
                <a:cubicBezTo>
                  <a:pt x="674370" y="789940"/>
                  <a:pt x="676910" y="746760"/>
                  <a:pt x="679450" y="723900"/>
                </a:cubicBezTo>
                <a:cubicBezTo>
                  <a:pt x="680720" y="702310"/>
                  <a:pt x="683260" y="657860"/>
                  <a:pt x="683260" y="656590"/>
                </a:cubicBezTo>
                <a:cubicBezTo>
                  <a:pt x="683260" y="656590"/>
                  <a:pt x="697230" y="614680"/>
                  <a:pt x="703580" y="593090"/>
                </a:cubicBezTo>
                <a:cubicBezTo>
                  <a:pt x="709930" y="571500"/>
                  <a:pt x="723900" y="529590"/>
                  <a:pt x="723900" y="528320"/>
                </a:cubicBezTo>
                <a:cubicBezTo>
                  <a:pt x="723900" y="528320"/>
                  <a:pt x="748030" y="490220"/>
                  <a:pt x="759460" y="471170"/>
                </a:cubicBezTo>
                <a:cubicBezTo>
                  <a:pt x="770890" y="452120"/>
                  <a:pt x="793750" y="414020"/>
                  <a:pt x="793750" y="414020"/>
                </a:cubicBezTo>
                <a:cubicBezTo>
                  <a:pt x="795020" y="412750"/>
                  <a:pt x="826770" y="382270"/>
                  <a:pt x="842010" y="365760"/>
                </a:cubicBezTo>
                <a:cubicBezTo>
                  <a:pt x="858520" y="350520"/>
                  <a:pt x="889000" y="320040"/>
                  <a:pt x="890270" y="318770"/>
                </a:cubicBezTo>
                <a:cubicBezTo>
                  <a:pt x="890270" y="318770"/>
                  <a:pt x="928370" y="295910"/>
                  <a:pt x="947420" y="284480"/>
                </a:cubicBezTo>
                <a:cubicBezTo>
                  <a:pt x="967740" y="273050"/>
                  <a:pt x="1004570" y="250190"/>
                  <a:pt x="1005840" y="250190"/>
                </a:cubicBezTo>
                <a:cubicBezTo>
                  <a:pt x="1007110" y="248920"/>
                  <a:pt x="1049020" y="236220"/>
                  <a:pt x="1070610" y="229870"/>
                </a:cubicBezTo>
                <a:cubicBezTo>
                  <a:pt x="1092200" y="223520"/>
                  <a:pt x="1101090" y="218440"/>
                  <a:pt x="1134110" y="210820"/>
                </a:cubicBezTo>
                <a:cubicBezTo>
                  <a:pt x="1240790" y="184150"/>
                  <a:pt x="1576070" y="111760"/>
                  <a:pt x="1811020" y="80010"/>
                </a:cubicBezTo>
                <a:cubicBezTo>
                  <a:pt x="2061210" y="45720"/>
                  <a:pt x="2312670" y="25400"/>
                  <a:pt x="2592070" y="15240"/>
                </a:cubicBezTo>
                <a:cubicBezTo>
                  <a:pt x="2912110" y="3810"/>
                  <a:pt x="3282950" y="0"/>
                  <a:pt x="3624580" y="26670"/>
                </a:cubicBezTo>
                <a:cubicBezTo>
                  <a:pt x="3964940" y="53340"/>
                  <a:pt x="4389120" y="109220"/>
                  <a:pt x="4639310" y="176530"/>
                </a:cubicBezTo>
                <a:cubicBezTo>
                  <a:pt x="4794250" y="218440"/>
                  <a:pt x="4955540" y="323850"/>
                  <a:pt x="5002530" y="321310"/>
                </a:cubicBezTo>
                <a:cubicBezTo>
                  <a:pt x="5013960" y="321310"/>
                  <a:pt x="5015230" y="314960"/>
                  <a:pt x="5024120" y="309880"/>
                </a:cubicBezTo>
                <a:cubicBezTo>
                  <a:pt x="5038090" y="302260"/>
                  <a:pt x="5082540" y="279400"/>
                  <a:pt x="5083810" y="278130"/>
                </a:cubicBezTo>
                <a:cubicBezTo>
                  <a:pt x="5083810" y="278130"/>
                  <a:pt x="5126990" y="267970"/>
                  <a:pt x="5148580" y="261620"/>
                </a:cubicBezTo>
                <a:cubicBezTo>
                  <a:pt x="5170170" y="256540"/>
                  <a:pt x="5179060" y="252730"/>
                  <a:pt x="5213350" y="245110"/>
                </a:cubicBezTo>
                <a:cubicBezTo>
                  <a:pt x="5334000" y="222250"/>
                  <a:pt x="5759450" y="154940"/>
                  <a:pt x="6041390" y="124460"/>
                </a:cubicBezTo>
                <a:cubicBezTo>
                  <a:pt x="6333490" y="92710"/>
                  <a:pt x="6629400" y="67310"/>
                  <a:pt x="6936740" y="60960"/>
                </a:cubicBezTo>
                <a:cubicBezTo>
                  <a:pt x="7261860" y="53340"/>
                  <a:pt x="7633970" y="17780"/>
                  <a:pt x="7945120" y="86360"/>
                </a:cubicBezTo>
                <a:cubicBezTo>
                  <a:pt x="8235950" y="151130"/>
                  <a:pt x="8613140" y="271780"/>
                  <a:pt x="8751570" y="435610"/>
                </a:cubicBezTo>
                <a:cubicBezTo>
                  <a:pt x="8848090" y="548640"/>
                  <a:pt x="8769350" y="779780"/>
                  <a:pt x="8853170" y="845820"/>
                </a:cubicBezTo>
                <a:cubicBezTo>
                  <a:pt x="8929370" y="906780"/>
                  <a:pt x="9058910" y="848360"/>
                  <a:pt x="9206230" y="852170"/>
                </a:cubicBezTo>
                <a:cubicBezTo>
                  <a:pt x="9447530" y="861060"/>
                  <a:pt x="9876790" y="876300"/>
                  <a:pt x="10168890" y="897890"/>
                </a:cubicBezTo>
                <a:cubicBezTo>
                  <a:pt x="10414000" y="916940"/>
                  <a:pt x="10584180" y="928370"/>
                  <a:pt x="10844530" y="969010"/>
                </a:cubicBezTo>
                <a:cubicBezTo>
                  <a:pt x="11205210" y="1024890"/>
                  <a:pt x="12124690" y="1231900"/>
                  <a:pt x="12128500" y="1231900"/>
                </a:cubicBezTo>
                <a:cubicBezTo>
                  <a:pt x="12129770" y="1231900"/>
                  <a:pt x="12172950" y="1238250"/>
                  <a:pt x="12194540" y="1240790"/>
                </a:cubicBezTo>
                <a:cubicBezTo>
                  <a:pt x="12217400" y="1243330"/>
                  <a:pt x="12260580" y="1249680"/>
                  <a:pt x="12261850" y="1249680"/>
                </a:cubicBezTo>
                <a:cubicBezTo>
                  <a:pt x="12263120" y="1249680"/>
                  <a:pt x="12303760" y="1266190"/>
                  <a:pt x="12324080" y="1275080"/>
                </a:cubicBezTo>
                <a:cubicBezTo>
                  <a:pt x="12345670" y="1282700"/>
                  <a:pt x="12386310" y="1299210"/>
                  <a:pt x="12387580" y="1299210"/>
                </a:cubicBezTo>
                <a:cubicBezTo>
                  <a:pt x="12387580" y="1300480"/>
                  <a:pt x="12423140" y="1325880"/>
                  <a:pt x="12442190" y="1338580"/>
                </a:cubicBezTo>
                <a:cubicBezTo>
                  <a:pt x="12459970" y="1351280"/>
                  <a:pt x="12495530" y="1376680"/>
                  <a:pt x="12496800" y="1377950"/>
                </a:cubicBezTo>
                <a:cubicBezTo>
                  <a:pt x="12498070" y="1377950"/>
                  <a:pt x="12526010" y="1412240"/>
                  <a:pt x="12541250" y="1428750"/>
                </a:cubicBezTo>
                <a:cubicBezTo>
                  <a:pt x="12555220" y="1445260"/>
                  <a:pt x="12584430" y="1479550"/>
                  <a:pt x="12584430" y="1479550"/>
                </a:cubicBezTo>
                <a:cubicBezTo>
                  <a:pt x="12585700" y="1480820"/>
                  <a:pt x="12604750" y="1520190"/>
                  <a:pt x="12614910" y="1539240"/>
                </a:cubicBezTo>
                <a:cubicBezTo>
                  <a:pt x="12625070" y="1559560"/>
                  <a:pt x="12645390" y="1598930"/>
                  <a:pt x="12645390" y="1600200"/>
                </a:cubicBezTo>
                <a:cubicBezTo>
                  <a:pt x="12645390" y="1600200"/>
                  <a:pt x="12655550" y="1643380"/>
                  <a:pt x="12660630" y="1664970"/>
                </a:cubicBezTo>
                <a:cubicBezTo>
                  <a:pt x="12665710" y="1687830"/>
                  <a:pt x="12675870" y="1729740"/>
                  <a:pt x="12675870" y="1731010"/>
                </a:cubicBezTo>
                <a:cubicBezTo>
                  <a:pt x="12675870" y="1732280"/>
                  <a:pt x="12675870" y="1775460"/>
                  <a:pt x="12674600" y="1798320"/>
                </a:cubicBezTo>
                <a:cubicBezTo>
                  <a:pt x="12674600" y="1821180"/>
                  <a:pt x="12674600" y="1864360"/>
                  <a:pt x="12674600" y="1865630"/>
                </a:cubicBezTo>
                <a:cubicBezTo>
                  <a:pt x="12673330" y="1865630"/>
                  <a:pt x="12673330" y="1865630"/>
                  <a:pt x="12673330" y="1865630"/>
                </a:cubicBezTo>
                <a:cubicBezTo>
                  <a:pt x="12673330" y="1866900"/>
                  <a:pt x="12663170" y="1908810"/>
                  <a:pt x="12656820" y="1931670"/>
                </a:cubicBezTo>
                <a:cubicBezTo>
                  <a:pt x="12651740" y="1953260"/>
                  <a:pt x="12640310" y="1995170"/>
                  <a:pt x="12640310" y="1996440"/>
                </a:cubicBezTo>
                <a:cubicBezTo>
                  <a:pt x="12639040" y="1996440"/>
                  <a:pt x="12618720" y="2035810"/>
                  <a:pt x="12607290" y="2054860"/>
                </a:cubicBezTo>
                <a:cubicBezTo>
                  <a:pt x="12597130" y="2075180"/>
                  <a:pt x="12575540" y="2113280"/>
                  <a:pt x="12575540" y="2114550"/>
                </a:cubicBezTo>
                <a:cubicBezTo>
                  <a:pt x="12575540" y="2115820"/>
                  <a:pt x="12545060" y="2147570"/>
                  <a:pt x="12529820" y="2164080"/>
                </a:cubicBezTo>
                <a:cubicBezTo>
                  <a:pt x="12514580" y="2180590"/>
                  <a:pt x="12485370" y="2213610"/>
                  <a:pt x="12485370" y="2213610"/>
                </a:cubicBezTo>
                <a:cubicBezTo>
                  <a:pt x="12484100" y="2214880"/>
                  <a:pt x="12447270" y="2239010"/>
                  <a:pt x="12428220" y="2251710"/>
                </a:cubicBezTo>
                <a:cubicBezTo>
                  <a:pt x="12410440" y="2264410"/>
                  <a:pt x="12373610" y="2288540"/>
                  <a:pt x="12372340" y="2288540"/>
                </a:cubicBezTo>
                <a:cubicBezTo>
                  <a:pt x="12372340" y="2289810"/>
                  <a:pt x="12330430" y="2303780"/>
                  <a:pt x="12310110" y="2311400"/>
                </a:cubicBezTo>
                <a:cubicBezTo>
                  <a:pt x="12288520" y="2320290"/>
                  <a:pt x="12246610" y="2334260"/>
                  <a:pt x="12246610" y="2335530"/>
                </a:cubicBezTo>
                <a:cubicBezTo>
                  <a:pt x="12245340" y="2335530"/>
                  <a:pt x="12200890" y="2339340"/>
                  <a:pt x="12179300" y="2341880"/>
                </a:cubicBezTo>
                <a:cubicBezTo>
                  <a:pt x="12156440" y="2344420"/>
                  <a:pt x="12142470" y="2346960"/>
                  <a:pt x="12111990" y="2349500"/>
                </a:cubicBezTo>
                <a:cubicBezTo>
                  <a:pt x="12053570" y="2353310"/>
                  <a:pt x="11957050" y="2357120"/>
                  <a:pt x="11849100" y="2358390"/>
                </a:cubicBezTo>
                <a:cubicBezTo>
                  <a:pt x="11676380" y="2359660"/>
                  <a:pt x="11443970" y="2352040"/>
                  <a:pt x="11169650" y="2348230"/>
                </a:cubicBezTo>
                <a:cubicBezTo>
                  <a:pt x="10753090" y="2341880"/>
                  <a:pt x="10133330" y="2338070"/>
                  <a:pt x="9593580" y="2325370"/>
                </a:cubicBezTo>
                <a:cubicBezTo>
                  <a:pt x="9023350" y="2312670"/>
                  <a:pt x="8239760" y="2287270"/>
                  <a:pt x="7838440" y="2270760"/>
                </a:cubicBezTo>
                <a:cubicBezTo>
                  <a:pt x="7628890" y="2261870"/>
                  <a:pt x="7419340" y="2244090"/>
                  <a:pt x="7358380" y="2245360"/>
                </a:cubicBezTo>
                <a:cubicBezTo>
                  <a:pt x="7344410" y="2245360"/>
                  <a:pt x="7334250" y="2246630"/>
                  <a:pt x="7332980" y="2246630"/>
                </a:cubicBezTo>
                <a:cubicBezTo>
                  <a:pt x="7331710" y="2246630"/>
                  <a:pt x="6614160" y="2242820"/>
                  <a:pt x="6297930" y="2252980"/>
                </a:cubicBezTo>
                <a:cubicBezTo>
                  <a:pt x="6031230" y="2260600"/>
                  <a:pt x="5772150" y="2270760"/>
                  <a:pt x="5557520" y="2291080"/>
                </a:cubicBezTo>
                <a:cubicBezTo>
                  <a:pt x="5391150" y="2306320"/>
                  <a:pt x="5212080" y="2326640"/>
                  <a:pt x="5116830" y="2349500"/>
                </a:cubicBezTo>
                <a:cubicBezTo>
                  <a:pt x="5069840" y="2360930"/>
                  <a:pt x="5067300" y="2371090"/>
                  <a:pt x="5012690" y="2386330"/>
                </a:cubicBezTo>
                <a:cubicBezTo>
                  <a:pt x="4842510" y="2433320"/>
                  <a:pt x="3928110" y="2614930"/>
                  <a:pt x="3925570" y="2614930"/>
                </a:cubicBezTo>
                <a:cubicBezTo>
                  <a:pt x="3924300" y="2616200"/>
                  <a:pt x="3881120" y="2623820"/>
                  <a:pt x="3858260" y="2627630"/>
                </a:cubicBezTo>
                <a:cubicBezTo>
                  <a:pt x="3836670" y="2632710"/>
                  <a:pt x="3793490" y="2641600"/>
                  <a:pt x="3792220" y="2641600"/>
                </a:cubicBezTo>
                <a:cubicBezTo>
                  <a:pt x="3792220" y="2641600"/>
                  <a:pt x="3747770" y="2639060"/>
                  <a:pt x="3724910" y="2637790"/>
                </a:cubicBezTo>
                <a:cubicBezTo>
                  <a:pt x="3703320" y="2636520"/>
                  <a:pt x="3658870" y="2633980"/>
                  <a:pt x="3658870" y="2633980"/>
                </a:cubicBezTo>
                <a:cubicBezTo>
                  <a:pt x="3657600" y="2633980"/>
                  <a:pt x="3657600" y="2633980"/>
                  <a:pt x="3657600" y="2633980"/>
                </a:cubicBezTo>
                <a:cubicBezTo>
                  <a:pt x="3657600" y="2633980"/>
                  <a:pt x="3615690" y="2621280"/>
                  <a:pt x="3594100" y="2614930"/>
                </a:cubicBezTo>
                <a:cubicBezTo>
                  <a:pt x="3572510" y="2608580"/>
                  <a:pt x="3530600" y="2595880"/>
                  <a:pt x="3529330" y="2595880"/>
                </a:cubicBezTo>
                <a:cubicBezTo>
                  <a:pt x="3528060" y="2595880"/>
                  <a:pt x="3489960" y="2573020"/>
                  <a:pt x="3470910" y="2561590"/>
                </a:cubicBezTo>
                <a:cubicBezTo>
                  <a:pt x="3451860" y="2550160"/>
                  <a:pt x="3413760" y="2527300"/>
                  <a:pt x="3413760" y="2527300"/>
                </a:cubicBezTo>
                <a:cubicBezTo>
                  <a:pt x="3412490" y="2527300"/>
                  <a:pt x="3412490" y="2527300"/>
                  <a:pt x="3412490" y="2527300"/>
                </a:cubicBezTo>
                <a:cubicBezTo>
                  <a:pt x="3412490" y="2527300"/>
                  <a:pt x="3380740" y="2495550"/>
                  <a:pt x="3365500" y="2480310"/>
                </a:cubicBezTo>
                <a:cubicBezTo>
                  <a:pt x="3348990" y="2465070"/>
                  <a:pt x="3317240" y="2433320"/>
                  <a:pt x="3317240" y="2433320"/>
                </a:cubicBezTo>
                <a:cubicBezTo>
                  <a:pt x="3315970" y="2432050"/>
                  <a:pt x="3293110" y="2395220"/>
                  <a:pt x="3281680" y="2376170"/>
                </a:cubicBezTo>
                <a:cubicBezTo>
                  <a:pt x="3268980" y="2357120"/>
                  <a:pt x="3246120" y="2319020"/>
                  <a:pt x="3246120" y="2319020"/>
                </a:cubicBezTo>
                <a:cubicBezTo>
                  <a:pt x="3244850" y="2317750"/>
                  <a:pt x="3232150" y="2275840"/>
                  <a:pt x="3224530" y="2254250"/>
                </a:cubicBezTo>
                <a:cubicBezTo>
                  <a:pt x="3218180" y="2232660"/>
                  <a:pt x="3204210" y="2190750"/>
                  <a:pt x="3204210" y="2190750"/>
                </a:cubicBezTo>
                <a:cubicBezTo>
                  <a:pt x="3204210" y="2189480"/>
                  <a:pt x="3201670" y="2146300"/>
                  <a:pt x="3199130" y="2123440"/>
                </a:cubicBezTo>
                <a:cubicBezTo>
                  <a:pt x="3197860" y="2100580"/>
                  <a:pt x="3195320" y="2057400"/>
                  <a:pt x="3195320" y="2056130"/>
                </a:cubicBezTo>
                <a:cubicBezTo>
                  <a:pt x="3195320" y="2054860"/>
                  <a:pt x="3216910" y="2012950"/>
                  <a:pt x="3205480" y="1996440"/>
                </a:cubicBezTo>
                <a:cubicBezTo>
                  <a:pt x="3164840" y="1946910"/>
                  <a:pt x="2824480" y="1973580"/>
                  <a:pt x="2614930" y="1963420"/>
                </a:cubicBezTo>
                <a:cubicBezTo>
                  <a:pt x="2377440" y="1953260"/>
                  <a:pt x="2098040" y="1941830"/>
                  <a:pt x="1856740" y="1938020"/>
                </a:cubicBezTo>
                <a:cubicBezTo>
                  <a:pt x="1633220" y="1934210"/>
                  <a:pt x="1430020" y="1938020"/>
                  <a:pt x="1214120" y="1938020"/>
                </a:cubicBezTo>
                <a:cubicBezTo>
                  <a:pt x="995680" y="1938020"/>
                  <a:pt x="690880" y="1946910"/>
                  <a:pt x="554990" y="1938020"/>
                </a:cubicBezTo>
                <a:cubicBezTo>
                  <a:pt x="492760" y="1934210"/>
                  <a:pt x="464820" y="1932940"/>
                  <a:pt x="420370" y="1921510"/>
                </a:cubicBezTo>
                <a:cubicBezTo>
                  <a:pt x="377190" y="1911350"/>
                  <a:pt x="334010" y="1894840"/>
                  <a:pt x="294640" y="1874520"/>
                </a:cubicBezTo>
                <a:cubicBezTo>
                  <a:pt x="255270" y="1852930"/>
                  <a:pt x="217170" y="1827530"/>
                  <a:pt x="184150" y="1797050"/>
                </a:cubicBezTo>
                <a:cubicBezTo>
                  <a:pt x="151130" y="1767840"/>
                  <a:pt x="120650" y="1733550"/>
                  <a:pt x="95250" y="1696720"/>
                </a:cubicBezTo>
                <a:cubicBezTo>
                  <a:pt x="69850" y="1659890"/>
                  <a:pt x="48260" y="1619250"/>
                  <a:pt x="31750" y="1577340"/>
                </a:cubicBezTo>
                <a:cubicBezTo>
                  <a:pt x="16510" y="1535430"/>
                  <a:pt x="0" y="1446530"/>
                  <a:pt x="0" y="1446530"/>
                </a:cubicBezTo>
              </a:path>
            </a:pathLst>
          </a:custGeom>
          <a:solidFill>
            <a:srgbClr val="289D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0889932" y="7691437"/>
            <a:ext cx="8533447" cy="3274695"/>
          </a:xfrm>
          <a:custGeom>
            <a:rect b="b" l="l" r="r" t="t"/>
            <a:pathLst>
              <a:path extrusionOk="0" h="4366260" w="11377930">
                <a:moveTo>
                  <a:pt x="116840" y="2974340"/>
                </a:moveTo>
                <a:cubicBezTo>
                  <a:pt x="868680" y="1968500"/>
                  <a:pt x="1022350" y="1855470"/>
                  <a:pt x="1212850" y="1743710"/>
                </a:cubicBezTo>
                <a:cubicBezTo>
                  <a:pt x="1419860" y="1621790"/>
                  <a:pt x="1809750" y="1477010"/>
                  <a:pt x="1912620" y="1452880"/>
                </a:cubicBezTo>
                <a:cubicBezTo>
                  <a:pt x="1940560" y="1446530"/>
                  <a:pt x="1955800" y="1455420"/>
                  <a:pt x="1967230" y="1447800"/>
                </a:cubicBezTo>
                <a:cubicBezTo>
                  <a:pt x="1976120" y="1442720"/>
                  <a:pt x="1971040" y="1435100"/>
                  <a:pt x="1983740" y="1423670"/>
                </a:cubicBezTo>
                <a:cubicBezTo>
                  <a:pt x="2047240" y="1363980"/>
                  <a:pt x="2475230" y="1057910"/>
                  <a:pt x="2759710" y="989330"/>
                </a:cubicBezTo>
                <a:cubicBezTo>
                  <a:pt x="3061970" y="916940"/>
                  <a:pt x="3562350" y="989330"/>
                  <a:pt x="3755390" y="1028700"/>
                </a:cubicBezTo>
                <a:cubicBezTo>
                  <a:pt x="3837940" y="1045210"/>
                  <a:pt x="3862070" y="1098550"/>
                  <a:pt x="3926840" y="1092200"/>
                </a:cubicBezTo>
                <a:cubicBezTo>
                  <a:pt x="4018280" y="1084580"/>
                  <a:pt x="4109720" y="938530"/>
                  <a:pt x="4244340" y="906780"/>
                </a:cubicBezTo>
                <a:cubicBezTo>
                  <a:pt x="4439920" y="861060"/>
                  <a:pt x="4808220" y="885190"/>
                  <a:pt x="5015230" y="963930"/>
                </a:cubicBezTo>
                <a:cubicBezTo>
                  <a:pt x="5186680" y="1029970"/>
                  <a:pt x="5299710" y="1290320"/>
                  <a:pt x="5427980" y="1282700"/>
                </a:cubicBezTo>
                <a:cubicBezTo>
                  <a:pt x="5554980" y="1275080"/>
                  <a:pt x="5645150" y="1028700"/>
                  <a:pt x="5783580" y="930910"/>
                </a:cubicBezTo>
                <a:cubicBezTo>
                  <a:pt x="5932170" y="826770"/>
                  <a:pt x="6113780" y="716280"/>
                  <a:pt x="6299200" y="685800"/>
                </a:cubicBezTo>
                <a:cubicBezTo>
                  <a:pt x="6496050" y="652780"/>
                  <a:pt x="6812280" y="800100"/>
                  <a:pt x="6935470" y="760730"/>
                </a:cubicBezTo>
                <a:cubicBezTo>
                  <a:pt x="6997700" y="740410"/>
                  <a:pt x="7034530" y="683260"/>
                  <a:pt x="7054850" y="652780"/>
                </a:cubicBezTo>
                <a:cubicBezTo>
                  <a:pt x="7066280" y="636270"/>
                  <a:pt x="7070090" y="607060"/>
                  <a:pt x="7070090" y="605790"/>
                </a:cubicBezTo>
                <a:cubicBezTo>
                  <a:pt x="7070090" y="605790"/>
                  <a:pt x="7094220" y="567690"/>
                  <a:pt x="7105650" y="548640"/>
                </a:cubicBezTo>
                <a:cubicBezTo>
                  <a:pt x="7118350" y="529590"/>
                  <a:pt x="7141210" y="492760"/>
                  <a:pt x="7141210" y="492760"/>
                </a:cubicBezTo>
                <a:cubicBezTo>
                  <a:pt x="7141210" y="492760"/>
                  <a:pt x="7141210" y="492760"/>
                  <a:pt x="7141210" y="491490"/>
                </a:cubicBezTo>
                <a:cubicBezTo>
                  <a:pt x="7142480" y="491490"/>
                  <a:pt x="7174230" y="461010"/>
                  <a:pt x="7190740" y="445770"/>
                </a:cubicBezTo>
                <a:cubicBezTo>
                  <a:pt x="7205980" y="429260"/>
                  <a:pt x="7237730" y="398780"/>
                  <a:pt x="7239000" y="398780"/>
                </a:cubicBezTo>
                <a:cubicBezTo>
                  <a:pt x="7239000" y="397510"/>
                  <a:pt x="7277100" y="375920"/>
                  <a:pt x="7296150" y="364490"/>
                </a:cubicBezTo>
                <a:cubicBezTo>
                  <a:pt x="7316470" y="353060"/>
                  <a:pt x="7354570" y="331470"/>
                  <a:pt x="7354570" y="330200"/>
                </a:cubicBezTo>
                <a:cubicBezTo>
                  <a:pt x="7355840" y="330200"/>
                  <a:pt x="7397750" y="317500"/>
                  <a:pt x="7419340" y="311150"/>
                </a:cubicBezTo>
                <a:cubicBezTo>
                  <a:pt x="7440930" y="304800"/>
                  <a:pt x="7482840" y="293370"/>
                  <a:pt x="7484110" y="293370"/>
                </a:cubicBezTo>
                <a:cubicBezTo>
                  <a:pt x="7485380" y="292100"/>
                  <a:pt x="7528560" y="290830"/>
                  <a:pt x="7551420" y="289560"/>
                </a:cubicBezTo>
                <a:cubicBezTo>
                  <a:pt x="7574280" y="288290"/>
                  <a:pt x="7617460" y="287020"/>
                  <a:pt x="7618730" y="287020"/>
                </a:cubicBezTo>
                <a:cubicBezTo>
                  <a:pt x="7618730" y="287020"/>
                  <a:pt x="7626350" y="290830"/>
                  <a:pt x="7635240" y="290830"/>
                </a:cubicBezTo>
                <a:cubicBezTo>
                  <a:pt x="7687310" y="285750"/>
                  <a:pt x="7941310" y="127000"/>
                  <a:pt x="8131810" y="85090"/>
                </a:cubicBezTo>
                <a:cubicBezTo>
                  <a:pt x="8365490" y="33020"/>
                  <a:pt x="8657590" y="0"/>
                  <a:pt x="8945880" y="48260"/>
                </a:cubicBezTo>
                <a:cubicBezTo>
                  <a:pt x="9296400" y="107950"/>
                  <a:pt x="9843770" y="323850"/>
                  <a:pt x="10069830" y="497840"/>
                </a:cubicBezTo>
                <a:cubicBezTo>
                  <a:pt x="10200640" y="598170"/>
                  <a:pt x="10265410" y="782320"/>
                  <a:pt x="10312400" y="822960"/>
                </a:cubicBezTo>
                <a:cubicBezTo>
                  <a:pt x="10326370" y="834390"/>
                  <a:pt x="10330180" y="828040"/>
                  <a:pt x="10345420" y="840740"/>
                </a:cubicBezTo>
                <a:cubicBezTo>
                  <a:pt x="10408920" y="892810"/>
                  <a:pt x="10656570" y="1150620"/>
                  <a:pt x="10758170" y="1330960"/>
                </a:cubicBezTo>
                <a:cubicBezTo>
                  <a:pt x="10857230" y="1507490"/>
                  <a:pt x="10873740" y="1752600"/>
                  <a:pt x="10951210" y="1911350"/>
                </a:cubicBezTo>
                <a:cubicBezTo>
                  <a:pt x="11013440" y="2035810"/>
                  <a:pt x="11104880" y="2085340"/>
                  <a:pt x="11162030" y="2221230"/>
                </a:cubicBezTo>
                <a:cubicBezTo>
                  <a:pt x="11247120" y="2429510"/>
                  <a:pt x="11377930" y="2821940"/>
                  <a:pt x="11323320" y="3078480"/>
                </a:cubicBezTo>
                <a:cubicBezTo>
                  <a:pt x="11271250" y="3323590"/>
                  <a:pt x="11066780" y="3587750"/>
                  <a:pt x="10868660" y="3732530"/>
                </a:cubicBezTo>
                <a:cubicBezTo>
                  <a:pt x="10678160" y="3872230"/>
                  <a:pt x="10406380" y="3914140"/>
                  <a:pt x="10167620" y="3948430"/>
                </a:cubicBezTo>
                <a:cubicBezTo>
                  <a:pt x="9927590" y="3983990"/>
                  <a:pt x="9664700" y="3961130"/>
                  <a:pt x="9432290" y="3943350"/>
                </a:cubicBezTo>
                <a:cubicBezTo>
                  <a:pt x="9222740" y="3926840"/>
                  <a:pt x="9004300" y="3906520"/>
                  <a:pt x="8834120" y="3856990"/>
                </a:cubicBezTo>
                <a:cubicBezTo>
                  <a:pt x="8696960" y="3817620"/>
                  <a:pt x="8618220" y="3703320"/>
                  <a:pt x="8478520" y="3695700"/>
                </a:cubicBezTo>
                <a:cubicBezTo>
                  <a:pt x="8286750" y="3685540"/>
                  <a:pt x="8026400" y="3872230"/>
                  <a:pt x="7781290" y="3925570"/>
                </a:cubicBezTo>
                <a:cubicBezTo>
                  <a:pt x="7520940" y="3983990"/>
                  <a:pt x="7239000" y="4051300"/>
                  <a:pt x="6957060" y="4023360"/>
                </a:cubicBezTo>
                <a:cubicBezTo>
                  <a:pt x="6645910" y="3991610"/>
                  <a:pt x="6123940" y="3864610"/>
                  <a:pt x="5996940" y="3710940"/>
                </a:cubicBezTo>
                <a:cubicBezTo>
                  <a:pt x="5928360" y="3628390"/>
                  <a:pt x="6033770" y="3465830"/>
                  <a:pt x="5961380" y="3417570"/>
                </a:cubicBezTo>
                <a:cubicBezTo>
                  <a:pt x="5806440" y="3315970"/>
                  <a:pt x="5113020" y="3690620"/>
                  <a:pt x="4669790" y="3788410"/>
                </a:cubicBezTo>
                <a:cubicBezTo>
                  <a:pt x="4212590" y="3890010"/>
                  <a:pt x="3563620" y="3985260"/>
                  <a:pt x="3260090" y="4010660"/>
                </a:cubicBezTo>
                <a:cubicBezTo>
                  <a:pt x="3117850" y="4023360"/>
                  <a:pt x="3041650" y="3994150"/>
                  <a:pt x="2942590" y="4017010"/>
                </a:cubicBezTo>
                <a:cubicBezTo>
                  <a:pt x="2848610" y="4037330"/>
                  <a:pt x="2795270" y="4099560"/>
                  <a:pt x="2679700" y="4136390"/>
                </a:cubicBezTo>
                <a:cubicBezTo>
                  <a:pt x="2481580" y="4198620"/>
                  <a:pt x="2108200" y="4259580"/>
                  <a:pt x="1838960" y="4288790"/>
                </a:cubicBezTo>
                <a:cubicBezTo>
                  <a:pt x="1593850" y="4314190"/>
                  <a:pt x="1381760" y="4366260"/>
                  <a:pt x="1132840" y="4314190"/>
                </a:cubicBezTo>
                <a:cubicBezTo>
                  <a:pt x="822960" y="4248150"/>
                  <a:pt x="300990" y="4077970"/>
                  <a:pt x="140970" y="3830320"/>
                </a:cubicBezTo>
                <a:cubicBezTo>
                  <a:pt x="0" y="3611880"/>
                  <a:pt x="116840" y="2974340"/>
                  <a:pt x="116840" y="2974340"/>
                </a:cubicBezTo>
                <a:moveTo>
                  <a:pt x="1080770" y="3510280"/>
                </a:moveTo>
                <a:cubicBezTo>
                  <a:pt x="1389380" y="3317240"/>
                  <a:pt x="1363980" y="3136900"/>
                  <a:pt x="1333500" y="3129280"/>
                </a:cubicBezTo>
                <a:cubicBezTo>
                  <a:pt x="1292860" y="3119120"/>
                  <a:pt x="1080770" y="3510280"/>
                  <a:pt x="1080770" y="3510280"/>
                </a:cubicBezTo>
              </a:path>
            </a:pathLst>
          </a:custGeom>
          <a:solidFill>
            <a:srgbClr val="F2F1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914697" y="793573"/>
            <a:ext cx="16458607" cy="8699854"/>
          </a:xfrm>
          <a:custGeom>
            <a:rect b="b" l="l" r="r" t="t"/>
            <a:pathLst>
              <a:path extrusionOk="0" h="4375386" w="8277467">
                <a:moveTo>
                  <a:pt x="0" y="0"/>
                </a:moveTo>
                <a:lnTo>
                  <a:pt x="0" y="4375386"/>
                </a:lnTo>
                <a:lnTo>
                  <a:pt x="8277467" y="4375386"/>
                </a:lnTo>
                <a:lnTo>
                  <a:pt x="8277467" y="0"/>
                </a:lnTo>
                <a:lnTo>
                  <a:pt x="0" y="0"/>
                </a:lnTo>
                <a:close/>
                <a:moveTo>
                  <a:pt x="8216507" y="4314426"/>
                </a:moveTo>
                <a:lnTo>
                  <a:pt x="59690" y="4314426"/>
                </a:lnTo>
                <a:lnTo>
                  <a:pt x="59690" y="59690"/>
                </a:lnTo>
                <a:lnTo>
                  <a:pt x="8216507" y="59690"/>
                </a:lnTo>
                <a:lnTo>
                  <a:pt x="8216507" y="4314426"/>
                </a:lnTo>
                <a:close/>
              </a:path>
            </a:pathLst>
          </a:custGeom>
          <a:solidFill>
            <a:srgbClr val="1D4355"/>
          </a:solidFill>
          <a:ln>
            <a:noFill/>
          </a:ln>
        </p:spPr>
      </p:sp>
      <p:sp>
        <p:nvSpPr>
          <p:cNvPr id="139" name="Google Shape;139;p4"/>
          <p:cNvSpPr/>
          <p:nvPr/>
        </p:nvSpPr>
        <p:spPr>
          <a:xfrm>
            <a:off x="3859684" y="-391894"/>
            <a:ext cx="10411065" cy="11070787"/>
          </a:xfrm>
          <a:prstGeom prst="rect">
            <a:avLst/>
          </a:prstGeom>
          <a:solidFill>
            <a:srgbClr val="F2F1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4"/>
          <p:cNvGrpSpPr/>
          <p:nvPr/>
        </p:nvGrpSpPr>
        <p:grpSpPr>
          <a:xfrm>
            <a:off x="5238576" y="2712195"/>
            <a:ext cx="7810847" cy="4969767"/>
            <a:chOff x="0" y="142875"/>
            <a:chExt cx="10414463" cy="6626355"/>
          </a:xfrm>
        </p:grpSpPr>
        <p:sp>
          <p:nvSpPr>
            <p:cNvPr id="141" name="Google Shape;141;p4"/>
            <p:cNvSpPr txBox="1"/>
            <p:nvPr/>
          </p:nvSpPr>
          <p:spPr>
            <a:xfrm>
              <a:off x="0" y="142875"/>
              <a:ext cx="10414463" cy="1813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3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628" u="none" cap="none" strike="noStrike">
                  <a:solidFill>
                    <a:srgbClr val="1D4355"/>
                  </a:solidFill>
                  <a:latin typeface="Barlow"/>
                  <a:ea typeface="Barlow"/>
                  <a:cs typeface="Barlow"/>
                  <a:sym typeface="Barlow"/>
                </a:rPr>
                <a:t>Introducción</a:t>
              </a:r>
              <a:endParaRPr/>
            </a:p>
          </p:txBody>
        </p:sp>
        <p:sp>
          <p:nvSpPr>
            <p:cNvPr id="142" name="Google Shape;142;p4"/>
            <p:cNvSpPr txBox="1"/>
            <p:nvPr/>
          </p:nvSpPr>
          <p:spPr>
            <a:xfrm>
              <a:off x="0" y="2373760"/>
              <a:ext cx="10414463" cy="4395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1D4355"/>
                  </a:solidFill>
                  <a:latin typeface="Barlow"/>
                  <a:ea typeface="Barlow"/>
                  <a:cs typeface="Barlow"/>
                  <a:sym typeface="Barlow"/>
                </a:rPr>
                <a:t>EarthAlert es una aplicación móvil diseñada para dispositivos Android y iOS que ofrece alertas tempranas de sismos, gestión de contactos de emergencia y acceso a información de seguridad. La aplicación se enfocará inicialmente en Chile, con planes de expansión futura. EarthAlert se integrará con APIs de sismología confiables para proporcionar información actualizada sobre eventos sísmicos.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46777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2" name="Google Shape;152;p5"/>
          <p:cNvSpPr txBox="1"/>
          <p:nvPr/>
        </p:nvSpPr>
        <p:spPr>
          <a:xfrm>
            <a:off x="1797973" y="3637308"/>
            <a:ext cx="5950492" cy="71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47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Problema o dolor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10590367" y="3637308"/>
            <a:ext cx="5950492" cy="71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47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Propuesta de solución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2426833" y="1193662"/>
            <a:ext cx="1343433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5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DESCRIPCIÓN DEL PROYECTO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11229465" y="5222953"/>
            <a:ext cx="46722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9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Earth Alert proporciona información precisa y oportuna sobre eventos climáticos y geológicos, permitiendo a las personas tomar medidas preventivas.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2437093" y="5534002"/>
            <a:ext cx="46722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78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La falta de sistemas de alerta temprana eficientes para desastres naturales pone en riesgo la seguridad de las comunidades.</a:t>
            </a:r>
            <a:endParaRPr/>
          </a:p>
        </p:txBody>
      </p:sp>
      <p:cxnSp>
        <p:nvCxnSpPr>
          <p:cNvPr id="157" name="Google Shape;157;p5"/>
          <p:cNvCxnSpPr/>
          <p:nvPr/>
        </p:nvCxnSpPr>
        <p:spPr>
          <a:xfrm rot="5400000">
            <a:off x="7837306" y="5939746"/>
            <a:ext cx="2622913" cy="0"/>
          </a:xfrm>
          <a:prstGeom prst="straightConnector1">
            <a:avLst/>
          </a:prstGeom>
          <a:noFill/>
          <a:ln cap="flat" cmpd="sng" w="9525">
            <a:solidFill>
              <a:srgbClr val="54677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house with a crack in the ground and a tree in the foreground (proporcionado por Tenor)" id="158" name="Google Shape;1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4150" y="4351099"/>
            <a:ext cx="2919688" cy="2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</p:sp>
      <p:sp>
        <p:nvSpPr>
          <p:cNvPr id="169" name="Google Shape;169;p6"/>
          <p:cNvSpPr/>
          <p:nvPr/>
        </p:nvSpPr>
        <p:spPr>
          <a:xfrm>
            <a:off x="1028700" y="1028700"/>
            <a:ext cx="6400800" cy="7200900"/>
          </a:xfrm>
          <a:prstGeom prst="rect">
            <a:avLst/>
          </a:prstGeom>
          <a:solidFill>
            <a:srgbClr val="6B44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preencoded.png" id="170" name="Google Shape;170;p6"/>
          <p:cNvSpPr/>
          <p:nvPr/>
        </p:nvSpPr>
        <p:spPr>
          <a:xfrm>
            <a:off x="1613056" y="1771981"/>
            <a:ext cx="6799321" cy="7486319"/>
          </a:xfrm>
          <a:custGeom>
            <a:rect b="b" l="l" r="r" t="t"/>
            <a:pathLst>
              <a:path extrusionOk="0" h="7486319" w="6799321">
                <a:moveTo>
                  <a:pt x="0" y="0"/>
                </a:moveTo>
                <a:lnTo>
                  <a:pt x="6799321" y="0"/>
                </a:lnTo>
                <a:lnTo>
                  <a:pt x="679932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8114" l="0" r="0" t="-18115"/>
            </a:stretch>
          </a:blipFill>
          <a:ln>
            <a:noFill/>
          </a:ln>
        </p:spPr>
      </p:sp>
      <p:grpSp>
        <p:nvGrpSpPr>
          <p:cNvPr id="171" name="Google Shape;171;p6"/>
          <p:cNvGrpSpPr/>
          <p:nvPr/>
        </p:nvGrpSpPr>
        <p:grpSpPr>
          <a:xfrm>
            <a:off x="9871822" y="2809637"/>
            <a:ext cx="7387478" cy="4660583"/>
            <a:chOff x="0" y="-9525"/>
            <a:chExt cx="9849971" cy="6214110"/>
          </a:xfrm>
        </p:grpSpPr>
        <p:sp>
          <p:nvSpPr>
            <p:cNvPr id="172" name="Google Shape;172;p6"/>
            <p:cNvSpPr txBox="1"/>
            <p:nvPr/>
          </p:nvSpPr>
          <p:spPr>
            <a:xfrm>
              <a:off x="0" y="-9525"/>
              <a:ext cx="9849971" cy="3082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5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OBJETIVO GENERAL</a:t>
              </a:r>
              <a:endParaRPr/>
            </a:p>
          </p:txBody>
        </p:sp>
        <p:sp>
          <p:nvSpPr>
            <p:cNvPr id="173" name="Google Shape;173;p6"/>
            <p:cNvSpPr txBox="1"/>
            <p:nvPr/>
          </p:nvSpPr>
          <p:spPr>
            <a:xfrm>
              <a:off x="0" y="3648075"/>
              <a:ext cx="9055612" cy="695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Objetivo General</a:t>
              </a: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0" y="4864100"/>
              <a:ext cx="9055612" cy="13404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1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Mejorar la seguridad y la preparación de las comunidades frente a desastres naturales.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C1BA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encoded.png" id="183" name="Google Shape;183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1D4355"/>
          </a:solidFill>
          <a:ln>
            <a:noFill/>
          </a:ln>
        </p:spPr>
      </p:sp>
      <p:sp>
        <p:nvSpPr>
          <p:cNvPr descr="preencoded.png" id="185" name="Google Shape;185;p7"/>
          <p:cNvSpPr/>
          <p:nvPr/>
        </p:nvSpPr>
        <p:spPr>
          <a:xfrm>
            <a:off x="11430000" y="-25777"/>
            <a:ext cx="6858000" cy="10287000"/>
          </a:xfrm>
          <a:custGeom>
            <a:rect b="b" l="l" r="r" t="t"/>
            <a:pathLst>
              <a:path extrusionOk="0"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7"/>
          <p:cNvSpPr txBox="1"/>
          <p:nvPr/>
        </p:nvSpPr>
        <p:spPr>
          <a:xfrm>
            <a:off x="992238" y="1181249"/>
            <a:ext cx="9445526" cy="1000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6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62" u="none" cap="none" strike="noStrike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OBJETIVOS ESPECÍFICOS</a:t>
            </a:r>
            <a:endParaRPr/>
          </a:p>
        </p:txBody>
      </p:sp>
      <p:grpSp>
        <p:nvGrpSpPr>
          <p:cNvPr id="187" name="Google Shape;187;p7"/>
          <p:cNvGrpSpPr/>
          <p:nvPr/>
        </p:nvGrpSpPr>
        <p:grpSpPr>
          <a:xfrm>
            <a:off x="986284" y="3534371"/>
            <a:ext cx="4593050" cy="3025520"/>
            <a:chOff x="0" y="0"/>
            <a:chExt cx="6124067" cy="4034028"/>
          </a:xfrm>
        </p:grpSpPr>
        <p:sp>
          <p:nvSpPr>
            <p:cNvPr id="188" name="Google Shape;188;p7"/>
            <p:cNvSpPr/>
            <p:nvPr/>
          </p:nvSpPr>
          <p:spPr>
            <a:xfrm>
              <a:off x="7874" y="7874"/>
              <a:ext cx="6108192" cy="4018153"/>
            </a:xfrm>
            <a:custGeom>
              <a:rect b="b" l="l" r="r" t="t"/>
              <a:pathLst>
                <a:path extrusionOk="0"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0" y="0"/>
              <a:ext cx="6124067" cy="4034028"/>
            </a:xfrm>
            <a:custGeom>
              <a:rect b="b" l="l" r="r" t="t"/>
              <a:pathLst>
                <a:path extrusionOk="0"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7"/>
          <p:cNvSpPr txBox="1"/>
          <p:nvPr/>
        </p:nvSpPr>
        <p:spPr>
          <a:xfrm>
            <a:off x="1285280" y="3747641"/>
            <a:ext cx="354404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Objetivo 1</a:t>
            </a:r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1285280" y="4303514"/>
            <a:ext cx="3994994" cy="14349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3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Proporcionar información precisa y oportuna sobre eventos climáticos y geológicos.</a:t>
            </a:r>
            <a:endParaRPr/>
          </a:p>
        </p:txBody>
      </p:sp>
      <p:grpSp>
        <p:nvGrpSpPr>
          <p:cNvPr id="192" name="Google Shape;192;p7"/>
          <p:cNvGrpSpPr/>
          <p:nvPr/>
        </p:nvGrpSpPr>
        <p:grpSpPr>
          <a:xfrm>
            <a:off x="5850881" y="3534371"/>
            <a:ext cx="4593050" cy="3025520"/>
            <a:chOff x="0" y="0"/>
            <a:chExt cx="6124067" cy="4034028"/>
          </a:xfrm>
        </p:grpSpPr>
        <p:sp>
          <p:nvSpPr>
            <p:cNvPr id="193" name="Google Shape;193;p7"/>
            <p:cNvSpPr/>
            <p:nvPr/>
          </p:nvSpPr>
          <p:spPr>
            <a:xfrm>
              <a:off x="7874" y="7874"/>
              <a:ext cx="6108192" cy="4018153"/>
            </a:xfrm>
            <a:custGeom>
              <a:rect b="b" l="l" r="r" t="t"/>
              <a:pathLst>
                <a:path extrusionOk="0"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0" y="0"/>
              <a:ext cx="6124067" cy="4034028"/>
            </a:xfrm>
            <a:custGeom>
              <a:rect b="b" l="l" r="r" t="t"/>
              <a:pathLst>
                <a:path extrusionOk="0"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7"/>
          <p:cNvSpPr txBox="1"/>
          <p:nvPr/>
        </p:nvSpPr>
        <p:spPr>
          <a:xfrm>
            <a:off x="6149876" y="3747641"/>
            <a:ext cx="354404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Objetivo 2</a:t>
            </a:r>
            <a:endParaRPr/>
          </a:p>
        </p:txBody>
      </p:sp>
      <p:sp>
        <p:nvSpPr>
          <p:cNvPr id="196" name="Google Shape;196;p7"/>
          <p:cNvSpPr txBox="1"/>
          <p:nvPr/>
        </p:nvSpPr>
        <p:spPr>
          <a:xfrm>
            <a:off x="6149876" y="4293989"/>
            <a:ext cx="3994994" cy="14950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1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Facilitar la comunicación y coordinación entre las autoridades y la población.</a:t>
            </a:r>
            <a:endParaRPr/>
          </a:p>
        </p:txBody>
      </p:sp>
      <p:grpSp>
        <p:nvGrpSpPr>
          <p:cNvPr id="197" name="Google Shape;197;p7"/>
          <p:cNvGrpSpPr/>
          <p:nvPr/>
        </p:nvGrpSpPr>
        <p:grpSpPr>
          <a:xfrm>
            <a:off x="986284" y="6831508"/>
            <a:ext cx="9457372" cy="2118264"/>
            <a:chOff x="0" y="0"/>
            <a:chExt cx="12609830" cy="2824353"/>
          </a:xfrm>
        </p:grpSpPr>
        <p:sp>
          <p:nvSpPr>
            <p:cNvPr id="198" name="Google Shape;198;p7"/>
            <p:cNvSpPr/>
            <p:nvPr/>
          </p:nvSpPr>
          <p:spPr>
            <a:xfrm>
              <a:off x="7874" y="7874"/>
              <a:ext cx="12594082" cy="2808478"/>
            </a:xfrm>
            <a:custGeom>
              <a:rect b="b" l="l" r="r" t="t"/>
              <a:pathLst>
                <a:path extrusionOk="0" h="2808478" w="12594082">
                  <a:moveTo>
                    <a:pt x="0" y="158877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570" y="2808478"/>
                  </a:cubicBezTo>
                  <a:lnTo>
                    <a:pt x="159512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0" y="0"/>
              <a:ext cx="12609830" cy="2824353"/>
            </a:xfrm>
            <a:custGeom>
              <a:rect b="b" l="l" r="r" t="t"/>
              <a:pathLst>
                <a:path extrusionOk="0" h="2824353" w="12609830">
                  <a:moveTo>
                    <a:pt x="0" y="166751"/>
                  </a:moveTo>
                  <a:cubicBezTo>
                    <a:pt x="0" y="74676"/>
                    <a:pt x="74930" y="0"/>
                    <a:pt x="167386" y="0"/>
                  </a:cubicBezTo>
                  <a:lnTo>
                    <a:pt x="12442444" y="0"/>
                  </a:lnTo>
                  <a:lnTo>
                    <a:pt x="12442444" y="7874"/>
                  </a:lnTo>
                  <a:lnTo>
                    <a:pt x="12442444" y="0"/>
                  </a:lnTo>
                  <a:cubicBezTo>
                    <a:pt x="12534900" y="0"/>
                    <a:pt x="12609830" y="74676"/>
                    <a:pt x="12609830" y="166751"/>
                  </a:cubicBezTo>
                  <a:lnTo>
                    <a:pt x="12601956" y="166751"/>
                  </a:lnTo>
                  <a:lnTo>
                    <a:pt x="12609830" y="166751"/>
                  </a:lnTo>
                  <a:lnTo>
                    <a:pt x="12609830" y="2657602"/>
                  </a:lnTo>
                  <a:lnTo>
                    <a:pt x="12601956" y="2657602"/>
                  </a:lnTo>
                  <a:lnTo>
                    <a:pt x="12609830" y="2657602"/>
                  </a:lnTo>
                  <a:cubicBezTo>
                    <a:pt x="12609830" y="2749677"/>
                    <a:pt x="12534900" y="2824353"/>
                    <a:pt x="12442444" y="2824353"/>
                  </a:cubicBezTo>
                  <a:lnTo>
                    <a:pt x="12442444" y="2816479"/>
                  </a:lnTo>
                  <a:lnTo>
                    <a:pt x="12442444" y="2824353"/>
                  </a:lnTo>
                  <a:lnTo>
                    <a:pt x="167386" y="2824353"/>
                  </a:lnTo>
                  <a:lnTo>
                    <a:pt x="167386" y="2816479"/>
                  </a:lnTo>
                  <a:lnTo>
                    <a:pt x="167386" y="2824353"/>
                  </a:lnTo>
                  <a:cubicBezTo>
                    <a:pt x="74930" y="2824353"/>
                    <a:pt x="0" y="2749804"/>
                    <a:pt x="0" y="2657602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2657602"/>
                  </a:lnTo>
                  <a:lnTo>
                    <a:pt x="7874" y="2657602"/>
                  </a:lnTo>
                  <a:lnTo>
                    <a:pt x="15748" y="2657602"/>
                  </a:lnTo>
                  <a:cubicBezTo>
                    <a:pt x="15748" y="2740914"/>
                    <a:pt x="83566" y="2808478"/>
                    <a:pt x="167259" y="2808478"/>
                  </a:cubicBezTo>
                  <a:lnTo>
                    <a:pt x="12442444" y="2808478"/>
                  </a:lnTo>
                  <a:cubicBezTo>
                    <a:pt x="12526137" y="2808478"/>
                    <a:pt x="12593955" y="2740914"/>
                    <a:pt x="12593955" y="2657602"/>
                  </a:cubicBezTo>
                  <a:lnTo>
                    <a:pt x="12593955" y="166751"/>
                  </a:lnTo>
                  <a:cubicBezTo>
                    <a:pt x="12593955" y="83439"/>
                    <a:pt x="12526137" y="15875"/>
                    <a:pt x="12442444" y="15875"/>
                  </a:cubicBezTo>
                  <a:lnTo>
                    <a:pt x="167386" y="15875"/>
                  </a:lnTo>
                  <a:lnTo>
                    <a:pt x="167386" y="7874"/>
                  </a:lnTo>
                  <a:lnTo>
                    <a:pt x="167386" y="15875"/>
                  </a:lnTo>
                  <a:cubicBezTo>
                    <a:pt x="83693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7"/>
          <p:cNvSpPr txBox="1"/>
          <p:nvPr/>
        </p:nvSpPr>
        <p:spPr>
          <a:xfrm>
            <a:off x="1285280" y="7044779"/>
            <a:ext cx="3544044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50" u="none" cap="none" strike="noStrike">
                <a:solidFill>
                  <a:srgbClr val="365B6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Objetivo 3</a:t>
            </a:r>
            <a:endParaRPr/>
          </a:p>
        </p:txBody>
      </p:sp>
      <p:sp>
        <p:nvSpPr>
          <p:cNvPr id="201" name="Google Shape;201;p7"/>
          <p:cNvSpPr txBox="1"/>
          <p:nvPr/>
        </p:nvSpPr>
        <p:spPr>
          <a:xfrm>
            <a:off x="1285280" y="7581602"/>
            <a:ext cx="8859441" cy="1038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54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7" u="none" cap="none" strike="noStrike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Promover la educación y la concienciación sobre la importancia de la preparación ante desastres.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</p:sp>
      <p:sp>
        <p:nvSpPr>
          <p:cNvPr id="212" name="Google Shape;212;p8"/>
          <p:cNvSpPr/>
          <p:nvPr/>
        </p:nvSpPr>
        <p:spPr>
          <a:xfrm>
            <a:off x="8256389" y="4455914"/>
            <a:ext cx="38100" cy="4458176"/>
          </a:xfrm>
          <a:custGeom>
            <a:rect b="b" l="l" r="r" t="t"/>
            <a:pathLst>
              <a:path extrusionOk="0" h="5944235" w="50800">
                <a:moveTo>
                  <a:pt x="0" y="25400"/>
                </a:moveTo>
                <a:cubicBezTo>
                  <a:pt x="0" y="11430"/>
                  <a:pt x="11430" y="0"/>
                  <a:pt x="25400" y="0"/>
                </a:cubicBezTo>
                <a:cubicBezTo>
                  <a:pt x="39370" y="0"/>
                  <a:pt x="50800" y="11430"/>
                  <a:pt x="50800" y="25400"/>
                </a:cubicBezTo>
                <a:lnTo>
                  <a:pt x="50800" y="5918835"/>
                </a:lnTo>
                <a:cubicBezTo>
                  <a:pt x="50800" y="5932805"/>
                  <a:pt x="39370" y="5944235"/>
                  <a:pt x="25400" y="5944235"/>
                </a:cubicBezTo>
                <a:cubicBezTo>
                  <a:pt x="11430" y="5944235"/>
                  <a:pt x="0" y="5932805"/>
                  <a:pt x="0" y="5918835"/>
                </a:cubicBezTo>
                <a:close/>
              </a:path>
            </a:pathLst>
          </a:custGeom>
          <a:solidFill>
            <a:srgbClr val="41C1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"/>
          <p:cNvSpPr txBox="1"/>
          <p:nvPr/>
        </p:nvSpPr>
        <p:spPr>
          <a:xfrm>
            <a:off x="1384300" y="6312562"/>
            <a:ext cx="29044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Alcance</a:t>
            </a:r>
            <a:endParaRPr/>
          </a:p>
        </p:txBody>
      </p:sp>
      <p:sp>
        <p:nvSpPr>
          <p:cNvPr id="214" name="Google Shape;214;p8"/>
          <p:cNvSpPr txBox="1"/>
          <p:nvPr/>
        </p:nvSpPr>
        <p:spPr>
          <a:xfrm>
            <a:off x="1384300" y="2050815"/>
            <a:ext cx="14409712" cy="201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99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ALCANCES Y LIMITACIONES DEL PROYECTO</a:t>
            </a:r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5347847" y="6312562"/>
            <a:ext cx="2904400" cy="2447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Earth Alert se enfoca en la detección y alerta temprana de eventos climáticos y geológicos.</a:t>
            </a:r>
            <a:endParaRPr/>
          </a:p>
        </p:txBody>
      </p:sp>
      <p:sp>
        <p:nvSpPr>
          <p:cNvPr id="216" name="Google Shape;216;p8"/>
          <p:cNvSpPr txBox="1"/>
          <p:nvPr/>
        </p:nvSpPr>
        <p:spPr>
          <a:xfrm>
            <a:off x="9309522" y="6312562"/>
            <a:ext cx="2904400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Limitaciones</a:t>
            </a:r>
            <a:endParaRPr/>
          </a:p>
        </p:txBody>
      </p:sp>
      <p:sp>
        <p:nvSpPr>
          <p:cNvPr id="217" name="Google Shape;217;p8"/>
          <p:cNvSpPr txBox="1"/>
          <p:nvPr/>
        </p:nvSpPr>
        <p:spPr>
          <a:xfrm>
            <a:off x="13271198" y="6312562"/>
            <a:ext cx="2904400" cy="1762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El sistema no incluye la gestión de evacuaciones o la respuesta a desastres.</a:t>
            </a:r>
            <a:endParaRPr/>
          </a:p>
        </p:txBody>
      </p:sp>
      <p:cxnSp>
        <p:nvCxnSpPr>
          <p:cNvPr id="218" name="Google Shape;218;p8"/>
          <p:cNvCxnSpPr/>
          <p:nvPr/>
        </p:nvCxnSpPr>
        <p:spPr>
          <a:xfrm rot="10800000">
            <a:off x="76175" y="5124450"/>
            <a:ext cx="18288049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1EC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65B6D"/>
          </a:solidFill>
          <a:ln>
            <a:noFill/>
          </a:ln>
        </p:spPr>
      </p:sp>
      <p:grpSp>
        <p:nvGrpSpPr>
          <p:cNvPr id="229" name="Google Shape;229;p9"/>
          <p:cNvGrpSpPr/>
          <p:nvPr/>
        </p:nvGrpSpPr>
        <p:grpSpPr>
          <a:xfrm>
            <a:off x="8487940" y="-253157"/>
            <a:ext cx="9800060" cy="10540157"/>
            <a:chOff x="0" y="-66675"/>
            <a:chExt cx="2581086" cy="2776008"/>
          </a:xfrm>
        </p:grpSpPr>
        <p:sp>
          <p:nvSpPr>
            <p:cNvPr id="230" name="Google Shape;230;p9"/>
            <p:cNvSpPr/>
            <p:nvPr/>
          </p:nvSpPr>
          <p:spPr>
            <a:xfrm>
              <a:off x="0" y="0"/>
              <a:ext cx="2581086" cy="2709333"/>
            </a:xfrm>
            <a:custGeom>
              <a:rect b="b" l="l" r="r" t="t"/>
              <a:pathLst>
                <a:path extrusionOk="0" h="2709333" w="2581086">
                  <a:moveTo>
                    <a:pt x="0" y="0"/>
                  </a:moveTo>
                  <a:lnTo>
                    <a:pt x="2581086" y="0"/>
                  </a:lnTo>
                  <a:lnTo>
                    <a:pt x="25810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4355"/>
            </a:solidFill>
            <a:ln>
              <a:noFill/>
            </a:ln>
          </p:spPr>
        </p:sp>
        <p:sp>
          <p:nvSpPr>
            <p:cNvPr id="231" name="Google Shape;231;p9"/>
            <p:cNvSpPr txBox="1"/>
            <p:nvPr/>
          </p:nvSpPr>
          <p:spPr>
            <a:xfrm>
              <a:off x="0" y="-66675"/>
              <a:ext cx="2581086" cy="2776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9"/>
          <p:cNvSpPr txBox="1"/>
          <p:nvPr/>
        </p:nvSpPr>
        <p:spPr>
          <a:xfrm>
            <a:off x="1221556" y="4262915"/>
            <a:ext cx="5122944" cy="1690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4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225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METODOLOGÍA DE TRABAJO</a:t>
            </a:r>
            <a:endParaRPr/>
          </a:p>
        </p:txBody>
      </p:sp>
      <p:cxnSp>
        <p:nvCxnSpPr>
          <p:cNvPr id="233" name="Google Shape;233;p9"/>
          <p:cNvCxnSpPr/>
          <p:nvPr/>
        </p:nvCxnSpPr>
        <p:spPr>
          <a:xfrm>
            <a:off x="1221556" y="6743701"/>
            <a:ext cx="5122944" cy="0"/>
          </a:xfrm>
          <a:prstGeom prst="straightConnector1">
            <a:avLst/>
          </a:prstGeom>
          <a:noFill/>
          <a:ln cap="flat" cmpd="sng" w="38100">
            <a:solidFill>
              <a:srgbClr val="F2F1E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9"/>
          <p:cNvCxnSpPr/>
          <p:nvPr/>
        </p:nvCxnSpPr>
        <p:spPr>
          <a:xfrm rot="-5400000">
            <a:off x="12550171" y="3706174"/>
            <a:ext cx="2628218" cy="0"/>
          </a:xfrm>
          <a:prstGeom prst="straightConnector1">
            <a:avLst/>
          </a:prstGeom>
          <a:noFill/>
          <a:ln cap="rnd" cmpd="sng" w="9525">
            <a:solidFill>
              <a:srgbClr val="F2F1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9"/>
          <p:cNvSpPr txBox="1"/>
          <p:nvPr/>
        </p:nvSpPr>
        <p:spPr>
          <a:xfrm>
            <a:off x="9160417" y="495300"/>
            <a:ext cx="5917308" cy="8418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Para el desarrollo de nuestro proyecto, utilizamos la metodología ágil Scrum, trabajando en colaboración estrecha todos los días. Esto incluyó:</a:t>
            </a:r>
            <a:endParaRPr/>
          </a:p>
        </p:txBody>
      </p:sp>
      <p:sp>
        <p:nvSpPr>
          <p:cNvPr id="236" name="Google Shape;236;p9"/>
          <p:cNvSpPr txBox="1"/>
          <p:nvPr/>
        </p:nvSpPr>
        <p:spPr>
          <a:xfrm>
            <a:off x="14142932" y="1621288"/>
            <a:ext cx="3211367" cy="355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1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Beneficios</a:t>
            </a:r>
            <a:endParaRPr/>
          </a:p>
        </p:txBody>
      </p:sp>
      <p:sp>
        <p:nvSpPr>
          <p:cNvPr id="237" name="Google Shape;237;p9"/>
          <p:cNvSpPr txBox="1"/>
          <p:nvPr/>
        </p:nvSpPr>
        <p:spPr>
          <a:xfrm>
            <a:off x="14142932" y="2070433"/>
            <a:ext cx="3211367" cy="1686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5053" lvl="1" marL="370108" marR="0" rtl="0" algn="l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Organización eficiente y resolución ágil de problemas.</a:t>
            </a:r>
            <a:endParaRPr/>
          </a:p>
          <a:p>
            <a:pPr indent="-185053" lvl="1" marL="370108" marR="0" rtl="0" algn="l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Mejora en la comunicación y el trabajo en equipo.</a:t>
            </a:r>
            <a:endParaRPr/>
          </a:p>
          <a:p>
            <a:pPr indent="-185053" lvl="1" marL="370108" marR="0" rtl="0" algn="l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Entregables consistentes al final de cada sprint.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10426953" y="2685617"/>
            <a:ext cx="3437327" cy="324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Herramientas</a:t>
            </a:r>
            <a:endParaRPr/>
          </a:p>
        </p:txBody>
      </p:sp>
      <p:sp>
        <p:nvSpPr>
          <p:cNvPr id="239" name="Google Shape;239;p9"/>
          <p:cNvSpPr txBox="1"/>
          <p:nvPr/>
        </p:nvSpPr>
        <p:spPr>
          <a:xfrm>
            <a:off x="10426953" y="3103913"/>
            <a:ext cx="3006346" cy="1404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5053" lvl="1" marL="370105" marR="0" rtl="0" algn="just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Google Calendar</a:t>
            </a:r>
            <a:endParaRPr/>
          </a:p>
          <a:p>
            <a:pPr indent="-185053" lvl="1" marL="370105" marR="0" rtl="0" algn="just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GitHub: Colaboración en el código.</a:t>
            </a:r>
            <a:endParaRPr/>
          </a:p>
          <a:p>
            <a:pPr indent="-185053" lvl="1" marL="370105" marR="0" rtl="0" algn="just">
              <a:lnSpc>
                <a:spcPct val="129988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1714"/>
              <a:buFont typeface="Arial"/>
              <a:buChar char="•"/>
            </a:pPr>
            <a:r>
              <a:rPr b="0" i="0" lang="en-US" sz="1714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Google Meet: Reuniones virtuales.</a:t>
            </a:r>
            <a:endParaRPr/>
          </a:p>
        </p:txBody>
      </p:sp>
      <p:cxnSp>
        <p:nvCxnSpPr>
          <p:cNvPr id="240" name="Google Shape;240;p9"/>
          <p:cNvCxnSpPr/>
          <p:nvPr/>
        </p:nvCxnSpPr>
        <p:spPr>
          <a:xfrm rot="-5400000">
            <a:off x="13878000" y="8012417"/>
            <a:ext cx="3512940" cy="0"/>
          </a:xfrm>
          <a:prstGeom prst="straightConnector1">
            <a:avLst/>
          </a:prstGeom>
          <a:noFill/>
          <a:ln cap="rnd" cmpd="sng" w="9525">
            <a:solidFill>
              <a:srgbClr val="F2F1E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9"/>
          <p:cNvSpPr txBox="1"/>
          <p:nvPr/>
        </p:nvSpPr>
        <p:spPr>
          <a:xfrm>
            <a:off x="10876483" y="5235327"/>
            <a:ext cx="4758000" cy="4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7348" lvl="1" marL="494697" marR="0" rtl="0" algn="l">
              <a:lnSpc>
                <a:spcPct val="129986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2291"/>
              <a:buFont typeface="Arial"/>
              <a:buChar char="•"/>
            </a:pPr>
            <a:r>
              <a:rPr b="0" i="0" lang="en-US" sz="2291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Reuniones diarias (Daily Scrum): Para revisar el progreso y planificar las tareas del día.</a:t>
            </a:r>
            <a:endParaRPr/>
          </a:p>
          <a:p>
            <a:pPr indent="-247348" lvl="1" marL="494697" marR="0" rtl="0" algn="l">
              <a:lnSpc>
                <a:spcPct val="129986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2291"/>
              <a:buFont typeface="Arial"/>
              <a:buChar char="•"/>
            </a:pPr>
            <a:r>
              <a:rPr b="0" i="0" lang="en-US" sz="2291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Reuniones de revisión: Al final de cada sprint para evaluar lo logrado y realizar ajustes.</a:t>
            </a:r>
            <a:endParaRPr/>
          </a:p>
          <a:p>
            <a:pPr indent="-247348" lvl="1" marL="494697" marR="0" rtl="0" algn="l">
              <a:lnSpc>
                <a:spcPct val="129986"/>
              </a:lnSpc>
              <a:spcBef>
                <a:spcPts val="0"/>
              </a:spcBef>
              <a:spcAft>
                <a:spcPts val="0"/>
              </a:spcAft>
              <a:buClr>
                <a:srgbClr val="F2F1EC"/>
              </a:buClr>
              <a:buSzPts val="2291"/>
              <a:buFont typeface="Arial"/>
              <a:buChar char="•"/>
            </a:pPr>
            <a:r>
              <a:rPr b="0" i="0" lang="en-US" sz="2291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Comunicación constante: Garantizamos que ambos </a:t>
            </a:r>
            <a:r>
              <a:rPr lang="en-US" sz="2291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contribuyeramos</a:t>
            </a:r>
            <a:r>
              <a:rPr b="0" i="0" lang="en-US" sz="2291" u="none" cap="none" strike="noStrike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 activamente al avance del proyecto.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